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8"/>
  </p:notesMasterIdLst>
  <p:sldIdLst>
    <p:sldId id="256" r:id="rId2"/>
    <p:sldId id="258" r:id="rId3"/>
    <p:sldId id="259" r:id="rId4"/>
    <p:sldId id="265" r:id="rId5"/>
    <p:sldId id="266" r:id="rId6"/>
    <p:sldId id="267" r:id="rId7"/>
  </p:sldIdLst>
  <p:sldSz cx="9144000" cy="5143500" type="screen16x9"/>
  <p:notesSz cx="6858000" cy="9144000"/>
  <p:embeddedFontLst>
    <p:embeddedFont>
      <p:font typeface="Raleway" pitchFamily="2" charset="0"/>
      <p:regular r:id="rId9"/>
      <p:bold r:id="rId10"/>
      <p:italic r:id="rId11"/>
      <p:boldItalic r:id="rId1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E595A6C-336E-4FD2-B7C2-DBF1009732C7}">
  <a:tblStyle styleId="{4E595A6C-336E-4FD2-B7C2-DBF1009732C7}"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96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3b321f6b38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2" name="Google Shape;52;g3b321f6b38c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g3b321f6b38c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0" name="Google Shape;80;g3b321f6b38c_0_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3b321f6b38c_0_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4" name="Google Shape;94;g3b321f6b38c_0_3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8"/>
        <p:cNvGrpSpPr/>
        <p:nvPr/>
      </p:nvGrpSpPr>
      <p:grpSpPr>
        <a:xfrm>
          <a:off x="0" y="0"/>
          <a:ext cx="0" cy="0"/>
          <a:chOff x="0" y="0"/>
          <a:chExt cx="0" cy="0"/>
        </a:xfrm>
      </p:grpSpPr>
      <p:sp>
        <p:nvSpPr>
          <p:cNvPr id="229" name="Google Shape;229;g3b321f6b38c_0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30" name="Google Shape;230;g3b321f6b38c_0_16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3b321f6b38c_0_19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3" name="Google Shape;253;g3b321f6b38c_0_19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g3b321f6b38c_0_2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06" name="Google Shape;306;g3b321f6b38c_0_24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Update phone image to feature RenSecureHealth</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
        <p:nvSpPr>
          <p:cNvPr id="4" name="TextBox 3">
            <a:extLst>
              <a:ext uri="{FF2B5EF4-FFF2-40B4-BE49-F238E27FC236}">
                <a16:creationId xmlns:a16="http://schemas.microsoft.com/office/drawing/2014/main" id="{AA0ACEE3-A525-0566-D29E-918ED29A8294}"/>
              </a:ext>
            </a:extLst>
          </p:cNvPr>
          <p:cNvSpPr txBox="1"/>
          <p:nvPr userDrawn="1">
            <p:extLst>
              <p:ext uri="{1162E1C5-73C7-4A58-AE30-91384D911F3F}">
                <p184:classification xmlns:p184="http://schemas.microsoft.com/office/powerpoint/2018/4/main" val="hdr"/>
              </p:ext>
            </p:extLst>
          </p:nvPr>
        </p:nvSpPr>
        <p:spPr>
          <a:xfrm>
            <a:off x="3647250" y="63500"/>
            <a:ext cx="1878012"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Sensitivity: STRICTLY CONFIDENTIAL</a:t>
            </a:r>
          </a:p>
        </p:txBody>
      </p:sp>
      <p:sp>
        <p:nvSpPr>
          <p:cNvPr id="5" name="TextBox 4">
            <a:extLst>
              <a:ext uri="{FF2B5EF4-FFF2-40B4-BE49-F238E27FC236}">
                <a16:creationId xmlns:a16="http://schemas.microsoft.com/office/drawing/2014/main" id="{C7561637-1C45-49FB-01B5-72C424523E98}"/>
              </a:ext>
            </a:extLst>
          </p:cNvPr>
          <p:cNvSpPr txBox="1"/>
          <p:nvPr userDrawn="1">
            <p:extLst>
              <p:ext uri="{1162E1C5-73C7-4A58-AE30-91384D911F3F}">
                <p184:classification xmlns:p184="http://schemas.microsoft.com/office/powerpoint/2018/4/main" val="ftr"/>
              </p:ext>
            </p:extLst>
          </p:nvPr>
        </p:nvSpPr>
        <p:spPr>
          <a:xfrm>
            <a:off x="7231063" y="4927600"/>
            <a:ext cx="1878012" cy="152400"/>
          </a:xfrm>
          <a:prstGeom prst="rect">
            <a:avLst/>
          </a:prstGeom>
        </p:spPr>
        <p:txBody>
          <a:bodyPr horzOverflow="overflow" lIns="0" tIns="0" rIns="0" bIns="0">
            <a:spAutoFit/>
          </a:bodyPr>
          <a:lstStyle/>
          <a:p>
            <a:pPr algn="l"/>
            <a:r>
              <a:rPr lang="en-US"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Sensitivity: STRICTLY CONFIDENTIAL</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3"/>
        <p:cNvGrpSpPr/>
        <p:nvPr/>
      </p:nvGrpSpPr>
      <p:grpSpPr>
        <a:xfrm>
          <a:off x="0" y="0"/>
          <a:ext cx="0" cy="0"/>
          <a:chOff x="0" y="0"/>
          <a:chExt cx="0" cy="0"/>
        </a:xfrm>
      </p:grpSpPr>
      <p:cxnSp>
        <p:nvCxnSpPr>
          <p:cNvPr id="54" name="Google Shape;54;p13"/>
          <p:cNvCxnSpPr/>
          <p:nvPr/>
        </p:nvCxnSpPr>
        <p:spPr>
          <a:xfrm rot="10800000" flipH="1">
            <a:off x="2620165" y="3229875"/>
            <a:ext cx="1758300" cy="4500"/>
          </a:xfrm>
          <a:prstGeom prst="straightConnector1">
            <a:avLst/>
          </a:prstGeom>
          <a:noFill/>
          <a:ln w="19050" cap="flat" cmpd="sng">
            <a:solidFill>
              <a:schemeClr val="lt1"/>
            </a:solidFill>
            <a:prstDash val="solid"/>
            <a:round/>
            <a:headEnd type="none" w="sm" len="sm"/>
            <a:tailEnd type="none" w="sm" len="sm"/>
          </a:ln>
        </p:spPr>
      </p:cxnSp>
      <p:pic>
        <p:nvPicPr>
          <p:cNvPr id="55" name="Google Shape;55;p13" descr="A yellow text on a black background&#10;&#10;AI-generated content may be incorrect."/>
          <p:cNvPicPr preferRelativeResize="0"/>
          <p:nvPr/>
        </p:nvPicPr>
        <p:blipFill rotWithShape="1">
          <a:blip r:embed="rId3">
            <a:alphaModFix/>
          </a:blip>
          <a:srcRect/>
          <a:stretch/>
        </p:blipFill>
        <p:spPr>
          <a:xfrm>
            <a:off x="1803400" y="2038350"/>
            <a:ext cx="5537200" cy="1066800"/>
          </a:xfrm>
          <a:prstGeom prst="rect">
            <a:avLst/>
          </a:prstGeom>
          <a:noFill/>
          <a:ln>
            <a:noFill/>
          </a:ln>
        </p:spPr>
      </p:pic>
      <p:pic>
        <p:nvPicPr>
          <p:cNvPr id="56" name="Google Shape;56;p13" descr="A close-up of a logo&#10;&#10;AI-generated content may be incorrect."/>
          <p:cNvPicPr preferRelativeResize="0"/>
          <p:nvPr/>
        </p:nvPicPr>
        <p:blipFill rotWithShape="1">
          <a:blip r:embed="rId4">
            <a:alphaModFix/>
          </a:blip>
          <a:srcRect/>
          <a:stretch/>
        </p:blipFill>
        <p:spPr>
          <a:xfrm>
            <a:off x="0" y="0"/>
            <a:ext cx="9144000" cy="5143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15"/>
          <p:cNvSpPr/>
          <p:nvPr/>
        </p:nvSpPr>
        <p:spPr>
          <a:xfrm>
            <a:off x="4453225" y="1458488"/>
            <a:ext cx="1535700" cy="812400"/>
          </a:xfrm>
          <a:prstGeom prst="rect">
            <a:avLst/>
          </a:prstGeom>
          <a:solidFill>
            <a:srgbClr val="DEDDDD">
              <a:alpha val="29409"/>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MODERATE </a:t>
            </a:r>
            <a:endParaRPr sz="1200" b="1" i="0" u="none" strike="noStrike" cap="none">
              <a:solidFill>
                <a:srgbClr val="193B6A"/>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CONDITIONS</a:t>
            </a:r>
            <a:endParaRPr sz="1200" b="1" i="0" u="none" strike="noStrike" cap="none">
              <a:solidFill>
                <a:srgbClr val="193B6A"/>
              </a:solidFill>
              <a:latin typeface="Arial"/>
              <a:ea typeface="Arial"/>
              <a:cs typeface="Arial"/>
              <a:sym typeface="Arial"/>
            </a:endParaRPr>
          </a:p>
        </p:txBody>
      </p:sp>
      <p:sp>
        <p:nvSpPr>
          <p:cNvPr id="83" name="Google Shape;83;p15"/>
          <p:cNvSpPr/>
          <p:nvPr/>
        </p:nvSpPr>
        <p:spPr>
          <a:xfrm>
            <a:off x="6081475" y="1466875"/>
            <a:ext cx="2563200" cy="812400"/>
          </a:xfrm>
          <a:prstGeom prst="rect">
            <a:avLst/>
          </a:prstGeom>
          <a:solidFill>
            <a:srgbClr val="FFFFFF"/>
          </a:solidFill>
          <a:ln w="9525" cap="flat" cmpd="sng">
            <a:solidFill>
              <a:srgbClr val="DEDDD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000"/>
              <a:buFont typeface="Arial"/>
              <a:buNone/>
            </a:pPr>
            <a:r>
              <a:rPr lang="en" sz="1000" b="1" i="0" u="none" strike="noStrike" cap="none">
                <a:solidFill>
                  <a:srgbClr val="FFB300"/>
                </a:solidFill>
                <a:latin typeface="Arial"/>
                <a:ea typeface="Arial"/>
                <a:cs typeface="Arial"/>
                <a:sym typeface="Arial"/>
              </a:rPr>
              <a:t>6,000+ covered conditions</a:t>
            </a:r>
            <a:endParaRPr sz="1000" b="1" i="0" u="none" strike="noStrike" cap="none">
              <a:solidFill>
                <a:srgbClr val="FFB3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193B6A"/>
                </a:solidFill>
                <a:latin typeface="Arial"/>
                <a:ea typeface="Arial"/>
                <a:cs typeface="Arial"/>
                <a:sym typeface="Arial"/>
              </a:rPr>
              <a:t>Injuries or illnesses that likely require a short trip to the ER or urgent care facility.</a:t>
            </a:r>
            <a:endParaRPr sz="900" b="0" i="0" u="none" strike="noStrike" cap="none">
              <a:solidFill>
                <a:srgbClr val="193B6A"/>
              </a:solidFill>
              <a:latin typeface="Arial"/>
              <a:ea typeface="Arial"/>
              <a:cs typeface="Arial"/>
              <a:sym typeface="Arial"/>
            </a:endParaRPr>
          </a:p>
        </p:txBody>
      </p:sp>
      <p:sp>
        <p:nvSpPr>
          <p:cNvPr id="84" name="Google Shape;84;p15"/>
          <p:cNvSpPr/>
          <p:nvPr/>
        </p:nvSpPr>
        <p:spPr>
          <a:xfrm>
            <a:off x="4453138" y="2436388"/>
            <a:ext cx="1535700" cy="812400"/>
          </a:xfrm>
          <a:prstGeom prst="rect">
            <a:avLst/>
          </a:prstGeom>
          <a:solidFill>
            <a:srgbClr val="DEDDDD">
              <a:alpha val="29409"/>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SEVERE </a:t>
            </a:r>
            <a:endParaRPr sz="1200" b="1" i="0" u="none" strike="noStrike" cap="none">
              <a:solidFill>
                <a:srgbClr val="193B6A"/>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CONDITIONS</a:t>
            </a:r>
            <a:endParaRPr sz="1200" b="1" i="0" u="none" strike="noStrike" cap="none">
              <a:solidFill>
                <a:srgbClr val="193B6A"/>
              </a:solidFill>
              <a:latin typeface="Arial"/>
              <a:ea typeface="Arial"/>
              <a:cs typeface="Arial"/>
              <a:sym typeface="Arial"/>
            </a:endParaRPr>
          </a:p>
        </p:txBody>
      </p:sp>
      <p:sp>
        <p:nvSpPr>
          <p:cNvPr id="85" name="Google Shape;85;p15"/>
          <p:cNvSpPr/>
          <p:nvPr/>
        </p:nvSpPr>
        <p:spPr>
          <a:xfrm>
            <a:off x="6081475" y="2440638"/>
            <a:ext cx="2563200" cy="812400"/>
          </a:xfrm>
          <a:prstGeom prst="rect">
            <a:avLst/>
          </a:prstGeom>
          <a:solidFill>
            <a:srgbClr val="FFFFFF"/>
          </a:solidFill>
          <a:ln w="9525" cap="flat" cmpd="sng">
            <a:solidFill>
              <a:srgbClr val="DEDDD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000"/>
              <a:buFont typeface="Arial"/>
              <a:buNone/>
            </a:pPr>
            <a:r>
              <a:rPr lang="en" sz="1000" b="1" i="0" u="none" strike="noStrike" cap="none">
                <a:solidFill>
                  <a:srgbClr val="FFB300"/>
                </a:solidFill>
                <a:latin typeface="Arial"/>
                <a:ea typeface="Arial"/>
                <a:cs typeface="Arial"/>
                <a:sym typeface="Arial"/>
              </a:rPr>
              <a:t>5,600+ covered conditions</a:t>
            </a:r>
            <a:endParaRPr sz="1000" b="1" i="0" u="none" strike="noStrike" cap="none">
              <a:solidFill>
                <a:srgbClr val="FFB3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193B6A"/>
                </a:solidFill>
                <a:latin typeface="Arial"/>
                <a:ea typeface="Arial"/>
                <a:cs typeface="Arial"/>
                <a:sym typeface="Arial"/>
              </a:rPr>
              <a:t>Serious conditions that require more intensive medical treatment and attention.</a:t>
            </a:r>
            <a:endParaRPr sz="900" b="0" i="0" u="none" strike="noStrike" cap="none">
              <a:solidFill>
                <a:srgbClr val="193B6A"/>
              </a:solidFill>
              <a:latin typeface="Arial"/>
              <a:ea typeface="Arial"/>
              <a:cs typeface="Arial"/>
              <a:sym typeface="Arial"/>
            </a:endParaRPr>
          </a:p>
        </p:txBody>
      </p:sp>
      <p:sp>
        <p:nvSpPr>
          <p:cNvPr id="86" name="Google Shape;86;p15"/>
          <p:cNvSpPr/>
          <p:nvPr/>
        </p:nvSpPr>
        <p:spPr>
          <a:xfrm>
            <a:off x="4453450" y="3414388"/>
            <a:ext cx="1535700" cy="812400"/>
          </a:xfrm>
          <a:prstGeom prst="rect">
            <a:avLst/>
          </a:prstGeom>
          <a:solidFill>
            <a:srgbClr val="DEDDDD">
              <a:alpha val="29409"/>
            </a:srgbClr>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CATASTROPHIC </a:t>
            </a:r>
            <a:endParaRPr sz="1200" b="1" i="0" u="none" strike="noStrike" cap="none">
              <a:solidFill>
                <a:srgbClr val="193B6A"/>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1200"/>
              <a:buFont typeface="Arial"/>
              <a:buNone/>
            </a:pPr>
            <a:r>
              <a:rPr lang="en" sz="1200" b="1" i="0" u="none" strike="noStrike" cap="none">
                <a:solidFill>
                  <a:srgbClr val="193B6A"/>
                </a:solidFill>
                <a:latin typeface="Arial"/>
                <a:ea typeface="Arial"/>
                <a:cs typeface="Arial"/>
                <a:sym typeface="Arial"/>
              </a:rPr>
              <a:t>CONDITIONS</a:t>
            </a:r>
            <a:endParaRPr sz="1200" b="1" i="0" u="none" strike="noStrike" cap="none">
              <a:solidFill>
                <a:srgbClr val="193B6A"/>
              </a:solidFill>
              <a:latin typeface="Arial"/>
              <a:ea typeface="Arial"/>
              <a:cs typeface="Arial"/>
              <a:sym typeface="Arial"/>
            </a:endParaRPr>
          </a:p>
        </p:txBody>
      </p:sp>
      <p:sp>
        <p:nvSpPr>
          <p:cNvPr id="87" name="Google Shape;87;p15"/>
          <p:cNvSpPr/>
          <p:nvPr/>
        </p:nvSpPr>
        <p:spPr>
          <a:xfrm>
            <a:off x="6081275" y="3422888"/>
            <a:ext cx="2563200" cy="812400"/>
          </a:xfrm>
          <a:prstGeom prst="rect">
            <a:avLst/>
          </a:prstGeom>
          <a:solidFill>
            <a:srgbClr val="FFFFFF"/>
          </a:solidFill>
          <a:ln w="9525" cap="flat" cmpd="sng">
            <a:solidFill>
              <a:srgbClr val="DEDDDD"/>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50000"/>
              </a:lnSpc>
              <a:spcBef>
                <a:spcPts val="0"/>
              </a:spcBef>
              <a:spcAft>
                <a:spcPts val="0"/>
              </a:spcAft>
              <a:buClr>
                <a:srgbClr val="000000"/>
              </a:buClr>
              <a:buSzPts val="1000"/>
              <a:buFont typeface="Arial"/>
              <a:buNone/>
            </a:pPr>
            <a:r>
              <a:rPr lang="en" sz="1000" b="1" i="0" u="none" strike="noStrike" cap="none">
                <a:solidFill>
                  <a:srgbClr val="FFB300"/>
                </a:solidFill>
                <a:latin typeface="Arial"/>
                <a:ea typeface="Arial"/>
                <a:cs typeface="Arial"/>
                <a:sym typeface="Arial"/>
              </a:rPr>
              <a:t>1,500+ covered conditions</a:t>
            </a:r>
            <a:endParaRPr sz="1000" b="1" i="0" u="none" strike="noStrike" cap="none">
              <a:solidFill>
                <a:srgbClr val="FFB3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0" i="0" u="none" strike="noStrike" cap="none">
                <a:solidFill>
                  <a:srgbClr val="193B6A"/>
                </a:solidFill>
                <a:latin typeface="Arial"/>
                <a:ea typeface="Arial"/>
                <a:cs typeface="Arial"/>
                <a:sym typeface="Arial"/>
              </a:rPr>
              <a:t>Dangerous or life-threatening conditions that require immediate medical intervention.</a:t>
            </a:r>
            <a:endParaRPr sz="900" b="0" i="0" u="none" strike="noStrike" cap="none">
              <a:solidFill>
                <a:srgbClr val="193B6A"/>
              </a:solidFill>
              <a:latin typeface="Arial"/>
              <a:ea typeface="Arial"/>
              <a:cs typeface="Arial"/>
              <a:sym typeface="Arial"/>
            </a:endParaRPr>
          </a:p>
        </p:txBody>
      </p:sp>
      <p:sp>
        <p:nvSpPr>
          <p:cNvPr id="88" name="Google Shape;88;p15"/>
          <p:cNvSpPr txBox="1"/>
          <p:nvPr/>
        </p:nvSpPr>
        <p:spPr>
          <a:xfrm>
            <a:off x="311275" y="365700"/>
            <a:ext cx="8333400" cy="5694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500"/>
              <a:buFont typeface="Arial"/>
              <a:buNone/>
            </a:pPr>
            <a:r>
              <a:rPr lang="en" sz="2500" b="1" i="0" u="none" strike="noStrike" cap="none">
                <a:solidFill>
                  <a:srgbClr val="193B6A"/>
                </a:solidFill>
                <a:latin typeface="Arial"/>
                <a:ea typeface="Arial"/>
                <a:cs typeface="Arial"/>
                <a:sym typeface="Arial"/>
              </a:rPr>
              <a:t>Meet RenSecureHealth</a:t>
            </a:r>
            <a:endParaRPr sz="2500" b="1" i="0" u="none" strike="noStrike" cap="none">
              <a:solidFill>
                <a:srgbClr val="193B6A"/>
              </a:solidFill>
              <a:latin typeface="Arial"/>
              <a:ea typeface="Arial"/>
              <a:cs typeface="Arial"/>
              <a:sym typeface="Arial"/>
            </a:endParaRPr>
          </a:p>
        </p:txBody>
      </p:sp>
      <p:sp>
        <p:nvSpPr>
          <p:cNvPr id="89" name="Google Shape;89;p15"/>
          <p:cNvSpPr txBox="1"/>
          <p:nvPr/>
        </p:nvSpPr>
        <p:spPr>
          <a:xfrm>
            <a:off x="311275" y="850500"/>
            <a:ext cx="8433600" cy="392400"/>
          </a:xfrm>
          <a:prstGeom prst="rect">
            <a:avLst/>
          </a:prstGeom>
          <a:noFill/>
          <a:ln>
            <a:noFill/>
          </a:ln>
        </p:spPr>
        <p:txBody>
          <a:bodyPr spcFirstLastPara="1" wrap="square" lIns="91425" tIns="91425" rIns="91425" bIns="91425" anchor="t" anchorCtr="0">
            <a:spAutoFit/>
          </a:bodyPr>
          <a:lstStyle/>
          <a:p>
            <a:pPr marL="0" marR="0" lvl="0" indent="0" algn="l" rtl="0">
              <a:lnSpc>
                <a:spcPct val="90000"/>
              </a:lnSpc>
              <a:spcBef>
                <a:spcPts val="0"/>
              </a:spcBef>
              <a:spcAft>
                <a:spcPts val="0"/>
              </a:spcAft>
              <a:buClr>
                <a:srgbClr val="000000"/>
              </a:buClr>
              <a:buSzPts val="1500"/>
              <a:buFont typeface="Arial"/>
              <a:buNone/>
            </a:pPr>
            <a:r>
              <a:rPr lang="en" sz="1500" b="0" i="0" u="none" strike="noStrike" cap="none">
                <a:solidFill>
                  <a:srgbClr val="193B6A"/>
                </a:solidFill>
                <a:latin typeface="Arial"/>
                <a:ea typeface="Arial"/>
                <a:cs typeface="Arial"/>
                <a:sym typeface="Arial"/>
              </a:rPr>
              <a:t>Wide-ranging coverage in </a:t>
            </a:r>
            <a:r>
              <a:rPr lang="en" sz="1500" b="0" i="0" u="sng" strike="noStrike" cap="none">
                <a:solidFill>
                  <a:srgbClr val="193B6A"/>
                </a:solidFill>
                <a:latin typeface="Arial"/>
                <a:ea typeface="Arial"/>
                <a:cs typeface="Arial"/>
                <a:sym typeface="Arial"/>
              </a:rPr>
              <a:t>one plan</a:t>
            </a:r>
            <a:r>
              <a:rPr lang="en" sz="1500" b="0" i="0" u="none" strike="noStrike" cap="none">
                <a:solidFill>
                  <a:srgbClr val="193B6A"/>
                </a:solidFill>
                <a:latin typeface="Arial"/>
                <a:ea typeface="Arial"/>
                <a:cs typeface="Arial"/>
                <a:sym typeface="Arial"/>
              </a:rPr>
              <a:t> that pays cash benefits for </a:t>
            </a:r>
            <a:r>
              <a:rPr lang="en" sz="1500" b="1" i="0" u="none" strike="noStrike" cap="none">
                <a:solidFill>
                  <a:srgbClr val="193B6A"/>
                </a:solidFill>
                <a:latin typeface="Arial"/>
                <a:ea typeface="Arial"/>
                <a:cs typeface="Arial"/>
                <a:sym typeface="Arial"/>
              </a:rPr>
              <a:t>13,000+</a:t>
            </a:r>
            <a:r>
              <a:rPr lang="en" sz="1500" b="0" i="0" u="none" strike="noStrike" cap="none">
                <a:solidFill>
                  <a:srgbClr val="193B6A"/>
                </a:solidFill>
                <a:latin typeface="Arial"/>
                <a:ea typeface="Arial"/>
                <a:cs typeface="Arial"/>
                <a:sym typeface="Arial"/>
              </a:rPr>
              <a:t> injuries and illnesses.</a:t>
            </a:r>
            <a:endParaRPr sz="1500" b="0" i="0" u="none" strike="noStrike" cap="none">
              <a:solidFill>
                <a:srgbClr val="193B6A"/>
              </a:solidFill>
              <a:latin typeface="Arial"/>
              <a:ea typeface="Arial"/>
              <a:cs typeface="Arial"/>
              <a:sym typeface="Arial"/>
            </a:endParaRPr>
          </a:p>
        </p:txBody>
      </p:sp>
      <p:sp>
        <p:nvSpPr>
          <p:cNvPr id="90" name="Google Shape;90;p15"/>
          <p:cNvSpPr txBox="1"/>
          <p:nvPr/>
        </p:nvSpPr>
        <p:spPr>
          <a:xfrm>
            <a:off x="9" y="4749901"/>
            <a:ext cx="548700" cy="3936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fld id="{00000000-1234-1234-1234-123412341234}" type="slidenum">
              <a:rPr lang="en" sz="900" b="0" i="0" u="none" strike="noStrike" cap="none">
                <a:solidFill>
                  <a:srgbClr val="FFFFFF"/>
                </a:solidFill>
                <a:latin typeface="Raleway"/>
                <a:ea typeface="Raleway"/>
                <a:cs typeface="Raleway"/>
                <a:sym typeface="Raleway"/>
              </a:rPr>
              <a:t>2</a:t>
            </a:fld>
            <a:endParaRPr sz="900" b="0" i="0" u="none" strike="noStrike" cap="none">
              <a:solidFill>
                <a:srgbClr val="FFFFFF"/>
              </a:solidFill>
              <a:latin typeface="Raleway"/>
              <a:ea typeface="Raleway"/>
              <a:cs typeface="Raleway"/>
              <a:sym typeface="Raleway"/>
            </a:endParaRPr>
          </a:p>
        </p:txBody>
      </p:sp>
      <p:sp>
        <p:nvSpPr>
          <p:cNvPr id="91" name="Google Shape;91;p15"/>
          <p:cNvSpPr txBox="1"/>
          <p:nvPr/>
        </p:nvSpPr>
        <p:spPr>
          <a:xfrm>
            <a:off x="209025" y="1368688"/>
            <a:ext cx="4129200" cy="2434867"/>
          </a:xfrm>
          <a:prstGeom prst="rect">
            <a:avLst/>
          </a:prstGeom>
          <a:noFill/>
          <a:ln>
            <a:noFill/>
          </a:ln>
        </p:spPr>
        <p:txBody>
          <a:bodyPr spcFirstLastPara="1" wrap="square" lIns="91425" tIns="91425" rIns="91425" bIns="91425" anchor="t" anchorCtr="0">
            <a:spAutoFit/>
          </a:bodyPr>
          <a:lstStyle/>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Benefits based solely on the medical condition</a:t>
            </a:r>
          </a:p>
          <a:p>
            <a:pPr marL="457200" indent="-295275">
              <a:lnSpc>
                <a:spcPct val="103000"/>
              </a:lnSpc>
              <a:spcBef>
                <a:spcPts val="600"/>
              </a:spcBef>
              <a:buClr>
                <a:srgbClr val="214E41"/>
              </a:buClr>
              <a:buSzPts val="1050"/>
              <a:buFont typeface="Raleway"/>
              <a:buChar char="●"/>
            </a:pPr>
            <a:r>
              <a:rPr lang="en-US" sz="1200" dirty="0">
                <a:solidFill>
                  <a:srgbClr val="193B6A"/>
                </a:solidFill>
              </a:rPr>
              <a:t>No accident or hospitalization requirements</a:t>
            </a:r>
            <a:endParaRPr sz="1200" b="0" i="0" u="none" strike="noStrike" cap="none" dirty="0">
              <a:solidFill>
                <a:srgbClr val="193B6A"/>
              </a:solidFill>
              <a:latin typeface="Arial"/>
              <a:ea typeface="Arial"/>
              <a:cs typeface="Arial"/>
              <a:sym typeface="Arial"/>
            </a:endParaRPr>
          </a:p>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Lump-sum cash benefits </a:t>
            </a:r>
            <a:endParaRPr sz="1200" b="0" i="0" u="none" strike="noStrike" cap="none" dirty="0">
              <a:solidFill>
                <a:srgbClr val="193B6A"/>
              </a:solidFill>
              <a:latin typeface="Arial"/>
              <a:ea typeface="Arial"/>
              <a:cs typeface="Arial"/>
              <a:sym typeface="Arial"/>
            </a:endParaRPr>
          </a:p>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Benefits are payable upon diagnosis and during </a:t>
            </a:r>
            <a:r>
              <a:rPr lang="en" sz="1200" dirty="0">
                <a:solidFill>
                  <a:srgbClr val="193B6A"/>
                </a:solidFill>
              </a:rPr>
              <a:t>t</a:t>
            </a:r>
            <a:r>
              <a:rPr lang="en" sz="1200" b="0" i="0" u="none" strike="noStrike" cap="none" dirty="0">
                <a:solidFill>
                  <a:srgbClr val="193B6A"/>
                </a:solidFill>
                <a:latin typeface="Arial"/>
                <a:ea typeface="Arial"/>
                <a:cs typeface="Arial"/>
                <a:sym typeface="Arial"/>
              </a:rPr>
              <a:t>he active treatment phase of illnesses</a:t>
            </a:r>
            <a:endParaRPr sz="1200" b="0" i="0" u="none" strike="noStrike" cap="none" dirty="0">
              <a:solidFill>
                <a:srgbClr val="193B6A"/>
              </a:solidFill>
              <a:latin typeface="Arial"/>
              <a:ea typeface="Arial"/>
              <a:cs typeface="Arial"/>
              <a:sym typeface="Arial"/>
            </a:endParaRPr>
          </a:p>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No limitations or exclusions for pre-existing conditions</a:t>
            </a:r>
            <a:endParaRPr sz="1200" b="0" i="0" u="none" strike="noStrike" cap="none" dirty="0">
              <a:solidFill>
                <a:srgbClr val="193B6A"/>
              </a:solidFill>
              <a:latin typeface="Arial"/>
              <a:ea typeface="Arial"/>
              <a:cs typeface="Arial"/>
              <a:sym typeface="Arial"/>
            </a:endParaRPr>
          </a:p>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No medical </a:t>
            </a:r>
            <a:r>
              <a:rPr lang="en-US" sz="1200" b="0" i="0" u="none" strike="noStrike" cap="none" dirty="0">
                <a:solidFill>
                  <a:srgbClr val="193B6A"/>
                </a:solidFill>
                <a:latin typeface="Arial"/>
                <a:ea typeface="Arial"/>
                <a:cs typeface="Arial"/>
                <a:sym typeface="Arial"/>
              </a:rPr>
              <a:t>questions</a:t>
            </a:r>
            <a:endParaRPr sz="1200" b="0" i="0" u="none" strike="noStrike" cap="none" dirty="0">
              <a:solidFill>
                <a:srgbClr val="193B6A"/>
              </a:solidFill>
              <a:latin typeface="Arial"/>
              <a:ea typeface="Arial"/>
              <a:cs typeface="Arial"/>
              <a:sym typeface="Arial"/>
            </a:endParaRPr>
          </a:p>
          <a:p>
            <a:pPr marL="457200" marR="0" lvl="0" indent="-295275" algn="l" rtl="0">
              <a:lnSpc>
                <a:spcPct val="103000"/>
              </a:lnSpc>
              <a:spcBef>
                <a:spcPts val="600"/>
              </a:spcBef>
              <a:spcAft>
                <a:spcPts val="0"/>
              </a:spcAft>
              <a:buClr>
                <a:srgbClr val="214E41"/>
              </a:buClr>
              <a:buSzPts val="1050"/>
              <a:buFont typeface="Raleway"/>
              <a:buChar char="●"/>
            </a:pPr>
            <a:r>
              <a:rPr lang="en" sz="1200" b="0" i="0" u="none" strike="noStrike" cap="none" dirty="0">
                <a:solidFill>
                  <a:srgbClr val="193B6A"/>
                </a:solidFill>
                <a:latin typeface="Arial"/>
                <a:ea typeface="Arial"/>
                <a:cs typeface="Arial"/>
                <a:sym typeface="Arial"/>
              </a:rPr>
              <a:t>No coordination with other benefits</a:t>
            </a:r>
            <a:endParaRPr sz="1200" b="0" i="0" u="none" strike="noStrike" cap="none" dirty="0">
              <a:solidFill>
                <a:srgbClr val="193B6A"/>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16"/>
          <p:cNvSpPr/>
          <p:nvPr/>
        </p:nvSpPr>
        <p:spPr>
          <a:xfrm>
            <a:off x="3245638" y="1586625"/>
            <a:ext cx="2531100" cy="2956500"/>
          </a:xfrm>
          <a:prstGeom prst="roundRect">
            <a:avLst>
              <a:gd name="adj" fmla="val 0"/>
            </a:avLst>
          </a:prstGeom>
          <a:solidFill>
            <a:srgbClr val="FFFFFF"/>
          </a:solidFill>
          <a:ln w="9525" cap="flat" cmpd="sng">
            <a:solidFill>
              <a:srgbClr val="E3EEE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Acute pancreatitis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Acute respiratory failure</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Anaphylactic shock</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Appendicitis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Benign neoplasms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Carcinoma in situ (not skin)</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Chronic adenoiditis/tonsillitis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Congestive heart failure</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Deep-vein thrombosis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Detached retina</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Diverticulitis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Gallstones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Inguinal hernia</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Pleural effusion</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Malignant melanoma</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Preterm newborn (32 or 33 weeks)</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Pulmonary embolism</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rPr>
              <a:t>Third-degree burns (&lt;50% of body)</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Torn achilles tendon</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Torn ACL/MCL/meniscus</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Torn rotator cuff</a:t>
            </a:r>
            <a:endParaRPr sz="750" b="1" i="0" u="none" strike="noStrike" cap="none">
              <a:solidFill>
                <a:srgbClr val="1C4587"/>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Unstable angina</a:t>
            </a:r>
            <a:endParaRPr sz="750" b="1" i="0" u="none" strike="noStrike" cap="none">
              <a:solidFill>
                <a:srgbClr val="1C4587"/>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a:solidFill>
                  <a:srgbClr val="1C4587"/>
                </a:solidFill>
                <a:latin typeface="Arial"/>
                <a:ea typeface="Arial"/>
                <a:cs typeface="Arial"/>
                <a:sym typeface="Arial"/>
              </a:rPr>
              <a:t>Ventral hernia</a:t>
            </a:r>
            <a:endParaRPr sz="750" b="1" i="0" u="none" strike="noStrike" cap="none">
              <a:solidFill>
                <a:srgbClr val="1C4587"/>
              </a:solidFill>
              <a:latin typeface="Arial"/>
              <a:ea typeface="Arial"/>
              <a:cs typeface="Arial"/>
              <a:sym typeface="Arial"/>
            </a:endParaRPr>
          </a:p>
        </p:txBody>
      </p:sp>
      <p:sp>
        <p:nvSpPr>
          <p:cNvPr id="97" name="Google Shape;97;p16"/>
          <p:cNvSpPr/>
          <p:nvPr/>
        </p:nvSpPr>
        <p:spPr>
          <a:xfrm>
            <a:off x="6099775" y="1573275"/>
            <a:ext cx="2531100" cy="2956500"/>
          </a:xfrm>
          <a:prstGeom prst="roundRect">
            <a:avLst>
              <a:gd name="adj" fmla="val 0"/>
            </a:avLst>
          </a:prstGeom>
          <a:solidFill>
            <a:srgbClr val="FFFFFF"/>
          </a:solidFill>
          <a:ln w="9525" cap="flat" cmpd="sng">
            <a:solidFill>
              <a:srgbClr val="E3EEE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Abdominal Aortic Aneurysm</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ALS (Lou Gehrig's disease)</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Alzheimer's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Cancer (malignant neoplasms)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Cardiac arrest</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Cerebral hemorrhage</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End-stage renal failure</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Heart attack</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Hodgkin lymphoma</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Human immunodeficiency virus (HIV)</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Leukemia</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Loss of limb</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Loss of sight in both eyes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Low birth weight (&lt;1750 grams)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Multiple sclerosis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Paralysis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Parkinson's disease</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Preterm newborn (31 weeks or less)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Sepsis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Spina bifida</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Stroke</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Third-degree burns (&gt;50% of body)</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Ventricular fibrillation</a:t>
            </a:r>
            <a:endParaRPr sz="750" b="1" i="0" u="none" strike="noStrike" cap="none" dirty="0">
              <a:solidFill>
                <a:schemeClr val="accent1">
                  <a:lumMod val="50000"/>
                </a:schemeClr>
              </a:solidFill>
              <a:latin typeface="Arial"/>
              <a:ea typeface="Arial"/>
              <a:cs typeface="Arial"/>
              <a:sym typeface="Arial"/>
            </a:endParaRPr>
          </a:p>
        </p:txBody>
      </p:sp>
      <p:sp>
        <p:nvSpPr>
          <p:cNvPr id="98" name="Google Shape;98;p16"/>
          <p:cNvSpPr/>
          <p:nvPr/>
        </p:nvSpPr>
        <p:spPr>
          <a:xfrm>
            <a:off x="391525" y="1586625"/>
            <a:ext cx="2531100" cy="2956500"/>
          </a:xfrm>
          <a:prstGeom prst="roundRect">
            <a:avLst>
              <a:gd name="adj" fmla="val 0"/>
            </a:avLst>
          </a:prstGeom>
          <a:solidFill>
            <a:srgbClr val="FFFFFF"/>
          </a:solidFill>
          <a:ln w="9525" cap="flat" cmpd="sng">
            <a:solidFill>
              <a:srgbClr val="E3EEED"/>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Anaphylactic reaction</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Basal cell carcinoma of skin</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Benign breast tumor</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Carcinoma in situ of skin</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Concussion</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Cracked tooth</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Dehydration</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Diaphragmatic hernia</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Foreign body in eye, ear or nose</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i="0" u="none" strike="noStrike" cap="none" dirty="0">
                <a:solidFill>
                  <a:schemeClr val="accent1">
                    <a:lumMod val="50000"/>
                  </a:schemeClr>
                </a:solidFill>
              </a:rPr>
              <a:t>Fractures/dislocations</a:t>
            </a:r>
            <a:endParaRPr sz="750"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Kidney stones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Lacerations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Meningitis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Migraines (intractable)</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Myocarditis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Occlusion of carotid artery</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Open bites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Pneumonia</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Preterm newborn (34 or 35 weeks)</a:t>
            </a:r>
            <a:endParaRPr sz="750" b="1" i="0" u="none" strike="noStrike" cap="none" dirty="0">
              <a:solidFill>
                <a:schemeClr val="accent1">
                  <a:lumMod val="50000"/>
                </a:schemeClr>
              </a:solidFill>
              <a:latin typeface="Arial"/>
              <a:ea typeface="Arial"/>
              <a:cs typeface="Arial"/>
              <a:sym typeface="Aria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rPr>
              <a:t>Second-degree burns</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latin typeface="Arial"/>
                <a:ea typeface="Arial"/>
                <a:cs typeface="Arial"/>
                <a:sym typeface="Arial"/>
              </a:rPr>
              <a:t>Sprain of ACL/MCL</a:t>
            </a:r>
            <a:endParaRPr sz="750" b="1" i="0" u="none" strike="noStrike" cap="none" dirty="0">
              <a:solidFill>
                <a:schemeClr val="accent1">
                  <a:lumMod val="50000"/>
                </a:schemeClr>
              </a:solidFill>
            </a:endParaRPr>
          </a:p>
          <a:p>
            <a:pPr marL="0" marR="0" lvl="0" indent="0" algn="l" rtl="0">
              <a:lnSpc>
                <a:spcPct val="105000"/>
              </a:lnSpc>
              <a:spcBef>
                <a:spcPts val="0"/>
              </a:spcBef>
              <a:spcAft>
                <a:spcPts val="0"/>
              </a:spcAft>
              <a:buClr>
                <a:srgbClr val="000000"/>
              </a:buClr>
              <a:buSzPts val="750"/>
              <a:buFont typeface="Arial"/>
              <a:buNone/>
            </a:pPr>
            <a:r>
              <a:rPr lang="en" sz="750" b="1" i="0" u="none" strike="noStrike" cap="none" dirty="0">
                <a:solidFill>
                  <a:schemeClr val="accent1">
                    <a:lumMod val="50000"/>
                  </a:schemeClr>
                </a:solidFill>
                <a:highlight>
                  <a:srgbClr val="FFFFFF"/>
                </a:highlight>
              </a:rPr>
              <a:t>Torn retina (no detachment)</a:t>
            </a:r>
            <a:endParaRPr sz="750" b="1" i="0" u="none" strike="noStrike" cap="none" dirty="0">
              <a:solidFill>
                <a:schemeClr val="accent1">
                  <a:lumMod val="50000"/>
                </a:schemeClr>
              </a:solidFill>
              <a:highlight>
                <a:srgbClr val="FFFFFF"/>
              </a:highlight>
            </a:endParaRPr>
          </a:p>
          <a:p>
            <a:pPr marL="0" marR="0" lvl="0" indent="0" algn="l" rtl="0">
              <a:lnSpc>
                <a:spcPct val="105000"/>
              </a:lnSpc>
              <a:spcBef>
                <a:spcPts val="0"/>
              </a:spcBef>
              <a:spcAft>
                <a:spcPts val="0"/>
              </a:spcAft>
              <a:buClr>
                <a:srgbClr val="000000"/>
              </a:buClr>
              <a:buSzPts val="1100"/>
              <a:buFont typeface="Arial"/>
              <a:buNone/>
            </a:pPr>
            <a:r>
              <a:rPr lang="en" sz="750" b="1" i="0" u="none" strike="noStrike" cap="none" dirty="0">
                <a:solidFill>
                  <a:schemeClr val="accent1">
                    <a:lumMod val="50000"/>
                  </a:schemeClr>
                </a:solidFill>
                <a:latin typeface="Arial"/>
                <a:ea typeface="Arial"/>
                <a:cs typeface="Arial"/>
                <a:sym typeface="Arial"/>
              </a:rPr>
              <a:t>Transient cerebral ischemic attack (TIA)</a:t>
            </a:r>
            <a:endParaRPr sz="750" b="1" i="0" u="none" strike="noStrike" cap="none" dirty="0">
              <a:solidFill>
                <a:schemeClr val="accent1">
                  <a:lumMod val="50000"/>
                </a:schemeClr>
              </a:solidFill>
              <a:latin typeface="Arial"/>
              <a:ea typeface="Arial"/>
              <a:cs typeface="Arial"/>
              <a:sym typeface="Arial"/>
            </a:endParaRPr>
          </a:p>
        </p:txBody>
      </p:sp>
      <p:sp>
        <p:nvSpPr>
          <p:cNvPr id="99" name="Google Shape;99;p16"/>
          <p:cNvSpPr/>
          <p:nvPr/>
        </p:nvSpPr>
        <p:spPr>
          <a:xfrm>
            <a:off x="391525" y="1347675"/>
            <a:ext cx="2531100" cy="225600"/>
          </a:xfrm>
          <a:prstGeom prst="roundRect">
            <a:avLst>
              <a:gd name="adj" fmla="val 0"/>
            </a:avLst>
          </a:prstGeom>
          <a:solidFill>
            <a:srgbClr val="193B6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FFFFFF"/>
                </a:solidFill>
                <a:latin typeface="Arial"/>
                <a:ea typeface="Arial"/>
                <a:cs typeface="Arial"/>
                <a:sym typeface="Arial"/>
              </a:rPr>
              <a:t>MODERATE CONDITIONS (6000+ covered)</a:t>
            </a:r>
            <a:endParaRPr sz="800" b="1" i="0" u="none" strike="noStrike" cap="none">
              <a:solidFill>
                <a:srgbClr val="FFFFFF"/>
              </a:solidFill>
              <a:latin typeface="Arial"/>
              <a:ea typeface="Arial"/>
              <a:cs typeface="Arial"/>
              <a:sym typeface="Arial"/>
            </a:endParaRPr>
          </a:p>
        </p:txBody>
      </p:sp>
      <p:sp>
        <p:nvSpPr>
          <p:cNvPr id="100" name="Google Shape;100;p16"/>
          <p:cNvSpPr/>
          <p:nvPr/>
        </p:nvSpPr>
        <p:spPr>
          <a:xfrm>
            <a:off x="3245637" y="1356700"/>
            <a:ext cx="2531100" cy="225600"/>
          </a:xfrm>
          <a:prstGeom prst="roundRect">
            <a:avLst>
              <a:gd name="adj" fmla="val 0"/>
            </a:avLst>
          </a:prstGeom>
          <a:solidFill>
            <a:srgbClr val="193B6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FFFFFF"/>
                </a:solidFill>
                <a:latin typeface="Arial"/>
                <a:ea typeface="Arial"/>
                <a:cs typeface="Arial"/>
                <a:sym typeface="Arial"/>
              </a:rPr>
              <a:t>SEVERE CONDITIONS (5800+ covered)</a:t>
            </a:r>
            <a:endParaRPr sz="800" b="1" i="0" u="none" strike="noStrike" cap="none">
              <a:solidFill>
                <a:srgbClr val="FFFFFF"/>
              </a:solidFill>
              <a:latin typeface="Arial"/>
              <a:ea typeface="Arial"/>
              <a:cs typeface="Arial"/>
              <a:sym typeface="Arial"/>
            </a:endParaRPr>
          </a:p>
        </p:txBody>
      </p:sp>
      <p:sp>
        <p:nvSpPr>
          <p:cNvPr id="101" name="Google Shape;101;p16"/>
          <p:cNvSpPr/>
          <p:nvPr/>
        </p:nvSpPr>
        <p:spPr>
          <a:xfrm>
            <a:off x="6099725" y="1356700"/>
            <a:ext cx="2531100" cy="225600"/>
          </a:xfrm>
          <a:prstGeom prst="roundRect">
            <a:avLst>
              <a:gd name="adj" fmla="val 0"/>
            </a:avLst>
          </a:prstGeom>
          <a:solidFill>
            <a:srgbClr val="193B6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FFFFFF"/>
                </a:solidFill>
                <a:latin typeface="Arial"/>
                <a:ea typeface="Arial"/>
                <a:cs typeface="Arial"/>
                <a:sym typeface="Arial"/>
              </a:rPr>
              <a:t>CATASTROPHIC CONDITIONS (1500+ covered)</a:t>
            </a:r>
            <a:endParaRPr sz="800" b="1" i="0" u="none" strike="noStrike" cap="none">
              <a:solidFill>
                <a:srgbClr val="FFFFFF"/>
              </a:solidFill>
              <a:latin typeface="Arial"/>
              <a:ea typeface="Arial"/>
              <a:cs typeface="Arial"/>
              <a:sym typeface="Arial"/>
            </a:endParaRPr>
          </a:p>
        </p:txBody>
      </p:sp>
      <p:sp>
        <p:nvSpPr>
          <p:cNvPr id="102" name="Google Shape;102;p16"/>
          <p:cNvSpPr txBox="1"/>
          <p:nvPr/>
        </p:nvSpPr>
        <p:spPr>
          <a:xfrm>
            <a:off x="311275" y="365700"/>
            <a:ext cx="84849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r>
              <a:rPr lang="en" sz="2200" b="1" i="0" u="none" strike="noStrike" cap="none">
                <a:solidFill>
                  <a:srgbClr val="193B6A"/>
                </a:solidFill>
                <a:latin typeface="Arial"/>
                <a:ea typeface="Arial"/>
                <a:cs typeface="Arial"/>
                <a:sym typeface="Arial"/>
              </a:rPr>
              <a:t>RenSecureHealth conditions list at a glance</a:t>
            </a:r>
            <a:endParaRPr sz="2200" b="1" i="0" u="none" strike="noStrike" cap="none">
              <a:solidFill>
                <a:srgbClr val="193B6A"/>
              </a:solidFill>
              <a:latin typeface="Arial"/>
              <a:ea typeface="Arial"/>
              <a:cs typeface="Arial"/>
              <a:sym typeface="Arial"/>
            </a:endParaRPr>
          </a:p>
        </p:txBody>
      </p:sp>
      <p:sp>
        <p:nvSpPr>
          <p:cNvPr id="103" name="Google Shape;103;p16"/>
          <p:cNvSpPr txBox="1"/>
          <p:nvPr/>
        </p:nvSpPr>
        <p:spPr>
          <a:xfrm>
            <a:off x="317000" y="842700"/>
            <a:ext cx="8484900" cy="384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193B6A"/>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31"/>
        <p:cNvGrpSpPr/>
        <p:nvPr/>
      </p:nvGrpSpPr>
      <p:grpSpPr>
        <a:xfrm>
          <a:off x="0" y="0"/>
          <a:ext cx="0" cy="0"/>
          <a:chOff x="0" y="0"/>
          <a:chExt cx="0" cy="0"/>
        </a:xfrm>
      </p:grpSpPr>
      <p:sp>
        <p:nvSpPr>
          <p:cNvPr id="232" name="Google Shape;232;p22"/>
          <p:cNvSpPr/>
          <p:nvPr/>
        </p:nvSpPr>
        <p:spPr>
          <a:xfrm>
            <a:off x="1294340" y="224856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SEVERE CONDITIONS</a:t>
            </a:r>
            <a:endParaRPr sz="900" b="1" i="0" u="none" strike="noStrike" cap="none">
              <a:solidFill>
                <a:srgbClr val="193B6A"/>
              </a:solidFill>
              <a:latin typeface="Arial"/>
              <a:ea typeface="Arial"/>
              <a:cs typeface="Arial"/>
              <a:sym typeface="Arial"/>
            </a:endParaRPr>
          </a:p>
        </p:txBody>
      </p:sp>
      <p:sp>
        <p:nvSpPr>
          <p:cNvPr id="233" name="Google Shape;233;p22"/>
          <p:cNvSpPr/>
          <p:nvPr/>
        </p:nvSpPr>
        <p:spPr>
          <a:xfrm>
            <a:off x="1294340" y="165871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MODERATE CONDITIONS</a:t>
            </a:r>
            <a:endParaRPr sz="900" b="1" i="0" u="none" strike="noStrike" cap="none">
              <a:solidFill>
                <a:srgbClr val="193B6A"/>
              </a:solidFill>
              <a:latin typeface="Arial"/>
              <a:ea typeface="Arial"/>
              <a:cs typeface="Arial"/>
              <a:sym typeface="Arial"/>
            </a:endParaRPr>
          </a:p>
        </p:txBody>
      </p:sp>
      <p:sp>
        <p:nvSpPr>
          <p:cNvPr id="234" name="Google Shape;234;p22"/>
          <p:cNvSpPr txBox="1"/>
          <p:nvPr/>
        </p:nvSpPr>
        <p:spPr>
          <a:xfrm>
            <a:off x="1186651" y="650925"/>
            <a:ext cx="2960700" cy="549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1" i="0" u="none" strike="noStrike" cap="none">
                <a:solidFill>
                  <a:srgbClr val="193B6A"/>
                </a:solidFill>
                <a:latin typeface="Arial"/>
                <a:ea typeface="Arial"/>
                <a:cs typeface="Arial"/>
                <a:sym typeface="Arial"/>
              </a:rPr>
              <a:t>Benefit Separation Periods</a:t>
            </a:r>
            <a:endParaRPr sz="1400" b="0" i="0" u="none" strike="noStrike" cap="none">
              <a:solidFill>
                <a:srgbClr val="193B6A"/>
              </a:solidFill>
              <a:latin typeface="Arial"/>
              <a:ea typeface="Arial"/>
              <a:cs typeface="Arial"/>
              <a:sym typeface="Arial"/>
            </a:endParaRPr>
          </a:p>
        </p:txBody>
      </p:sp>
      <p:sp>
        <p:nvSpPr>
          <p:cNvPr id="235" name="Google Shape;235;p22"/>
          <p:cNvSpPr txBox="1"/>
          <p:nvPr/>
        </p:nvSpPr>
        <p:spPr>
          <a:xfrm>
            <a:off x="1186650" y="3359925"/>
            <a:ext cx="3097200" cy="8112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0" i="0" u="none" strike="noStrike" cap="none">
                <a:solidFill>
                  <a:srgbClr val="193B6A"/>
                </a:solidFill>
                <a:latin typeface="Arial"/>
                <a:ea typeface="Arial"/>
                <a:cs typeface="Arial"/>
                <a:sym typeface="Arial"/>
              </a:rPr>
              <a:t>Separation periods only apply within each benefit category. They do not apply between benefit categories. A Moderate benefit can be paid at the same time as a Severe or a Catastrophic benefit.</a:t>
            </a:r>
            <a:endParaRPr sz="900" b="0" i="0" u="none" strike="noStrike" cap="none">
              <a:solidFill>
                <a:srgbClr val="193B6A"/>
              </a:solidFill>
              <a:latin typeface="Arial"/>
              <a:ea typeface="Arial"/>
              <a:cs typeface="Arial"/>
              <a:sym typeface="Arial"/>
            </a:endParaRPr>
          </a:p>
        </p:txBody>
      </p:sp>
      <p:sp>
        <p:nvSpPr>
          <p:cNvPr id="236" name="Google Shape;236;p22"/>
          <p:cNvSpPr txBox="1"/>
          <p:nvPr/>
        </p:nvSpPr>
        <p:spPr>
          <a:xfrm>
            <a:off x="1150975" y="1024725"/>
            <a:ext cx="2935800" cy="5493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b="0" i="0" u="none" strike="noStrike" cap="none">
                <a:solidFill>
                  <a:srgbClr val="193B6A"/>
                </a:solidFill>
                <a:latin typeface="Arial"/>
                <a:ea typeface="Arial"/>
                <a:cs typeface="Arial"/>
                <a:sym typeface="Arial"/>
              </a:rPr>
              <a:t>Benefits are payable only once per insured within the separation periods noted below:</a:t>
            </a:r>
            <a:endParaRPr sz="1100" b="0" i="0" u="none" strike="noStrike" cap="none">
              <a:solidFill>
                <a:srgbClr val="193B6A"/>
              </a:solidFill>
              <a:latin typeface="Arial"/>
              <a:ea typeface="Arial"/>
              <a:cs typeface="Arial"/>
              <a:sym typeface="Arial"/>
            </a:endParaRPr>
          </a:p>
        </p:txBody>
      </p:sp>
      <p:sp>
        <p:nvSpPr>
          <p:cNvPr id="237" name="Google Shape;237;p22"/>
          <p:cNvSpPr/>
          <p:nvPr/>
        </p:nvSpPr>
        <p:spPr>
          <a:xfrm>
            <a:off x="1294340" y="283841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CATASTROPHIC</a:t>
            </a:r>
            <a:endParaRPr sz="900" b="1" i="0" u="none" strike="noStrike" cap="none">
              <a:solidFill>
                <a:srgbClr val="193B6A"/>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CONDITIONS</a:t>
            </a:r>
            <a:endParaRPr sz="900" b="1" i="0" u="none" strike="noStrike" cap="none">
              <a:solidFill>
                <a:srgbClr val="193B6A"/>
              </a:solidFill>
              <a:latin typeface="Arial"/>
              <a:ea typeface="Arial"/>
              <a:cs typeface="Arial"/>
              <a:sym typeface="Arial"/>
            </a:endParaRPr>
          </a:p>
        </p:txBody>
      </p:sp>
      <p:sp>
        <p:nvSpPr>
          <p:cNvPr id="238" name="Google Shape;238;p22"/>
          <p:cNvSpPr/>
          <p:nvPr/>
        </p:nvSpPr>
        <p:spPr>
          <a:xfrm>
            <a:off x="2745065" y="165871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14 Days</a:t>
            </a:r>
            <a:endParaRPr sz="900" b="1" i="0" u="none" strike="noStrike" cap="none">
              <a:solidFill>
                <a:srgbClr val="193B6A"/>
              </a:solidFill>
              <a:latin typeface="Arial"/>
              <a:ea typeface="Arial"/>
              <a:cs typeface="Arial"/>
              <a:sym typeface="Arial"/>
            </a:endParaRPr>
          </a:p>
        </p:txBody>
      </p:sp>
      <p:sp>
        <p:nvSpPr>
          <p:cNvPr id="239" name="Google Shape;239;p22"/>
          <p:cNvSpPr/>
          <p:nvPr/>
        </p:nvSpPr>
        <p:spPr>
          <a:xfrm>
            <a:off x="2745065" y="224856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30 Days</a:t>
            </a:r>
            <a:endParaRPr sz="900" b="1" i="0" u="none" strike="noStrike" cap="none">
              <a:solidFill>
                <a:srgbClr val="193B6A"/>
              </a:solidFill>
              <a:latin typeface="Arial"/>
              <a:ea typeface="Arial"/>
              <a:cs typeface="Arial"/>
              <a:sym typeface="Arial"/>
            </a:endParaRPr>
          </a:p>
        </p:txBody>
      </p:sp>
      <p:sp>
        <p:nvSpPr>
          <p:cNvPr id="240" name="Google Shape;240;p22"/>
          <p:cNvSpPr/>
          <p:nvPr/>
        </p:nvSpPr>
        <p:spPr>
          <a:xfrm>
            <a:off x="2745065" y="283841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90 Days</a:t>
            </a:r>
            <a:endParaRPr sz="900" b="1" i="0" u="none" strike="noStrike" cap="none">
              <a:solidFill>
                <a:srgbClr val="193B6A"/>
              </a:solidFill>
              <a:latin typeface="Arial"/>
              <a:ea typeface="Arial"/>
              <a:cs typeface="Arial"/>
              <a:sym typeface="Arial"/>
            </a:endParaRPr>
          </a:p>
        </p:txBody>
      </p:sp>
      <p:sp>
        <p:nvSpPr>
          <p:cNvPr id="241" name="Google Shape;241;p22"/>
          <p:cNvSpPr/>
          <p:nvPr/>
        </p:nvSpPr>
        <p:spPr>
          <a:xfrm>
            <a:off x="5104140" y="224856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SEVERE CONDITIONS</a:t>
            </a:r>
            <a:endParaRPr sz="900" b="1" i="0" u="none" strike="noStrike" cap="none">
              <a:solidFill>
                <a:srgbClr val="193B6A"/>
              </a:solidFill>
              <a:latin typeface="Arial"/>
              <a:ea typeface="Arial"/>
              <a:cs typeface="Arial"/>
              <a:sym typeface="Arial"/>
            </a:endParaRPr>
          </a:p>
        </p:txBody>
      </p:sp>
      <p:sp>
        <p:nvSpPr>
          <p:cNvPr id="242" name="Google Shape;242;p22"/>
          <p:cNvSpPr/>
          <p:nvPr/>
        </p:nvSpPr>
        <p:spPr>
          <a:xfrm>
            <a:off x="5104140" y="165871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MODERATE CONDITIONS</a:t>
            </a:r>
            <a:endParaRPr sz="900" b="1" i="0" u="none" strike="noStrike" cap="none">
              <a:solidFill>
                <a:srgbClr val="193B6A"/>
              </a:solidFill>
              <a:latin typeface="Arial"/>
              <a:ea typeface="Arial"/>
              <a:cs typeface="Arial"/>
              <a:sym typeface="Arial"/>
            </a:endParaRPr>
          </a:p>
        </p:txBody>
      </p:sp>
      <p:sp>
        <p:nvSpPr>
          <p:cNvPr id="243" name="Google Shape;243;p22"/>
          <p:cNvSpPr txBox="1"/>
          <p:nvPr/>
        </p:nvSpPr>
        <p:spPr>
          <a:xfrm>
            <a:off x="4996650" y="650925"/>
            <a:ext cx="4064700" cy="549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en" sz="1400" b="1" i="0" u="none" strike="noStrike" cap="none">
                <a:solidFill>
                  <a:srgbClr val="193B6A"/>
                </a:solidFill>
                <a:latin typeface="Arial"/>
                <a:ea typeface="Arial"/>
                <a:cs typeface="Arial"/>
                <a:sym typeface="Arial"/>
              </a:rPr>
              <a:t>Number of RenSecureHealth Payouts</a:t>
            </a:r>
            <a:endParaRPr sz="1400" b="0" i="0" u="none" strike="noStrike" cap="none">
              <a:solidFill>
                <a:srgbClr val="193B6A"/>
              </a:solidFill>
              <a:latin typeface="Arial"/>
              <a:ea typeface="Arial"/>
              <a:cs typeface="Arial"/>
              <a:sym typeface="Arial"/>
            </a:endParaRPr>
          </a:p>
        </p:txBody>
      </p:sp>
      <p:sp>
        <p:nvSpPr>
          <p:cNvPr id="244" name="Google Shape;244;p22"/>
          <p:cNvSpPr txBox="1"/>
          <p:nvPr/>
        </p:nvSpPr>
        <p:spPr>
          <a:xfrm>
            <a:off x="4996650" y="3428275"/>
            <a:ext cx="2960700" cy="705900"/>
          </a:xfrm>
          <a:prstGeom prst="rect">
            <a:avLst/>
          </a:prstGeom>
          <a:noFill/>
          <a:ln>
            <a:noFill/>
          </a:ln>
        </p:spPr>
        <p:txBody>
          <a:bodyPr spcFirstLastPara="1" wrap="square" lIns="91425" tIns="91425" rIns="91425" bIns="91425" anchor="ctr" anchorCtr="0">
            <a:noAutofit/>
          </a:bodyPr>
          <a:lstStyle/>
          <a:p>
            <a:pPr marL="0" marR="0" lvl="0" indent="0" algn="l" rtl="0">
              <a:lnSpc>
                <a:spcPct val="115000"/>
              </a:lnSpc>
              <a:spcBef>
                <a:spcPts val="0"/>
              </a:spcBef>
              <a:spcAft>
                <a:spcPts val="0"/>
              </a:spcAft>
              <a:buClr>
                <a:srgbClr val="000000"/>
              </a:buClr>
              <a:buSzPts val="900"/>
              <a:buFont typeface="Arial"/>
              <a:buNone/>
            </a:pPr>
            <a:r>
              <a:rPr lang="en" sz="900" b="0" i="0" u="none" strike="noStrike" cap="none">
                <a:solidFill>
                  <a:srgbClr val="193B6A"/>
                </a:solidFill>
                <a:latin typeface="Arial"/>
                <a:ea typeface="Arial"/>
                <a:cs typeface="Arial"/>
                <a:sym typeface="Arial"/>
              </a:rPr>
              <a:t>There are 52 condition groupings. Examples include, but are not limited to: cancer, stroke, heart attack, burns, and degenerative nervous diseases, etc.</a:t>
            </a:r>
            <a:endParaRPr sz="100" b="0" i="0" u="none" strike="noStrike" cap="none">
              <a:solidFill>
                <a:srgbClr val="193B6A"/>
              </a:solidFill>
              <a:latin typeface="Arial"/>
              <a:ea typeface="Arial"/>
              <a:cs typeface="Arial"/>
              <a:sym typeface="Arial"/>
            </a:endParaRPr>
          </a:p>
          <a:p>
            <a:pPr marL="0" marR="0" lvl="0" indent="0" algn="l" rtl="0">
              <a:lnSpc>
                <a:spcPct val="115000"/>
              </a:lnSpc>
              <a:spcBef>
                <a:spcPts val="200"/>
              </a:spcBef>
              <a:spcAft>
                <a:spcPts val="200"/>
              </a:spcAft>
              <a:buClr>
                <a:srgbClr val="000000"/>
              </a:buClr>
              <a:buSzPts val="900"/>
              <a:buFont typeface="Arial"/>
              <a:buNone/>
            </a:pPr>
            <a:r>
              <a:rPr lang="en" sz="900" b="0" i="0" u="none" strike="noStrike" cap="none">
                <a:solidFill>
                  <a:srgbClr val="193B6A"/>
                </a:solidFill>
                <a:latin typeface="Arial"/>
                <a:ea typeface="Arial"/>
                <a:cs typeface="Arial"/>
                <a:sym typeface="Arial"/>
              </a:rPr>
              <a:t>*Catastrophic payout limit is on a per covered member basis.</a:t>
            </a:r>
            <a:endParaRPr sz="900" b="0" i="0" u="none" strike="noStrike" cap="none">
              <a:solidFill>
                <a:srgbClr val="193B6A"/>
              </a:solidFill>
              <a:latin typeface="Arial"/>
              <a:ea typeface="Arial"/>
              <a:cs typeface="Arial"/>
              <a:sym typeface="Arial"/>
            </a:endParaRPr>
          </a:p>
        </p:txBody>
      </p:sp>
      <p:sp>
        <p:nvSpPr>
          <p:cNvPr id="245" name="Google Shape;245;p22"/>
          <p:cNvSpPr txBox="1"/>
          <p:nvPr/>
        </p:nvSpPr>
        <p:spPr>
          <a:xfrm>
            <a:off x="4996650" y="1024725"/>
            <a:ext cx="2960700" cy="5493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chemeClr val="dk1"/>
              </a:buClr>
              <a:buSzPts val="1100"/>
              <a:buFont typeface="Arial"/>
              <a:buNone/>
            </a:pPr>
            <a:r>
              <a:rPr lang="en" sz="1100" b="0" i="0" u="none" strike="noStrike" cap="none">
                <a:solidFill>
                  <a:srgbClr val="193B6A"/>
                </a:solidFill>
                <a:latin typeface="Arial"/>
                <a:ea typeface="Arial"/>
                <a:cs typeface="Arial"/>
                <a:sym typeface="Arial"/>
              </a:rPr>
              <a:t>Limits on the number of payouts per each benefit category are noted below:</a:t>
            </a:r>
            <a:endParaRPr sz="1100" b="0" i="0" u="none" strike="noStrike" cap="none">
              <a:solidFill>
                <a:srgbClr val="193B6A"/>
              </a:solidFill>
              <a:latin typeface="Arial"/>
              <a:ea typeface="Arial"/>
              <a:cs typeface="Arial"/>
              <a:sym typeface="Arial"/>
            </a:endParaRPr>
          </a:p>
          <a:p>
            <a:pPr marL="0" marR="0" lvl="0" indent="0" algn="l" rtl="0">
              <a:lnSpc>
                <a:spcPct val="115000"/>
              </a:lnSpc>
              <a:spcBef>
                <a:spcPts val="0"/>
              </a:spcBef>
              <a:spcAft>
                <a:spcPts val="0"/>
              </a:spcAft>
              <a:buClr>
                <a:srgbClr val="000000"/>
              </a:buClr>
              <a:buSzPts val="1100"/>
              <a:buFont typeface="Arial"/>
              <a:buNone/>
            </a:pPr>
            <a:endParaRPr sz="1100" b="0" i="0" u="none" strike="noStrike" cap="none">
              <a:solidFill>
                <a:srgbClr val="193B6A"/>
              </a:solidFill>
              <a:latin typeface="Arial"/>
              <a:ea typeface="Arial"/>
              <a:cs typeface="Arial"/>
              <a:sym typeface="Arial"/>
            </a:endParaRPr>
          </a:p>
        </p:txBody>
      </p:sp>
      <p:sp>
        <p:nvSpPr>
          <p:cNvPr id="246" name="Google Shape;246;p22"/>
          <p:cNvSpPr/>
          <p:nvPr/>
        </p:nvSpPr>
        <p:spPr>
          <a:xfrm>
            <a:off x="5104140" y="2838414"/>
            <a:ext cx="1294800" cy="436800"/>
          </a:xfrm>
          <a:prstGeom prst="rect">
            <a:avLst/>
          </a:prstGeom>
          <a:solidFill>
            <a:srgbClr val="DEDDDD">
              <a:alpha val="29409"/>
            </a:srgbClr>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CATASTROPHIC</a:t>
            </a:r>
            <a:endParaRPr sz="900" b="1" i="0" u="none" strike="noStrike" cap="none">
              <a:solidFill>
                <a:srgbClr val="193B6A"/>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CONDITIONS</a:t>
            </a:r>
            <a:endParaRPr sz="900" b="1" i="0" u="none" strike="noStrike" cap="none">
              <a:solidFill>
                <a:srgbClr val="193B6A"/>
              </a:solidFill>
              <a:latin typeface="Arial"/>
              <a:ea typeface="Arial"/>
              <a:cs typeface="Arial"/>
              <a:sym typeface="Arial"/>
            </a:endParaRPr>
          </a:p>
        </p:txBody>
      </p:sp>
      <p:sp>
        <p:nvSpPr>
          <p:cNvPr id="247" name="Google Shape;247;p22"/>
          <p:cNvSpPr/>
          <p:nvPr/>
        </p:nvSpPr>
        <p:spPr>
          <a:xfrm>
            <a:off x="6555065" y="165871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No Limit</a:t>
            </a:r>
            <a:endParaRPr sz="900" b="1" i="0" u="none" strike="noStrike" cap="none">
              <a:solidFill>
                <a:srgbClr val="193B6A"/>
              </a:solidFill>
              <a:latin typeface="Arial"/>
              <a:ea typeface="Arial"/>
              <a:cs typeface="Arial"/>
              <a:sym typeface="Arial"/>
            </a:endParaRPr>
          </a:p>
        </p:txBody>
      </p:sp>
      <p:sp>
        <p:nvSpPr>
          <p:cNvPr id="248" name="Google Shape;248;p22"/>
          <p:cNvSpPr/>
          <p:nvPr/>
        </p:nvSpPr>
        <p:spPr>
          <a:xfrm>
            <a:off x="6555065" y="224856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1" i="0" u="none" strike="noStrike" cap="none">
                <a:solidFill>
                  <a:srgbClr val="193B6A"/>
                </a:solidFill>
                <a:latin typeface="Arial"/>
                <a:ea typeface="Arial"/>
                <a:cs typeface="Arial"/>
                <a:sym typeface="Arial"/>
              </a:rPr>
              <a:t>No Limit</a:t>
            </a:r>
            <a:endParaRPr sz="900" b="1" i="0" u="none" strike="noStrike" cap="none">
              <a:solidFill>
                <a:srgbClr val="193B6A"/>
              </a:solidFill>
              <a:latin typeface="Arial"/>
              <a:ea typeface="Arial"/>
              <a:cs typeface="Arial"/>
              <a:sym typeface="Arial"/>
            </a:endParaRPr>
          </a:p>
        </p:txBody>
      </p:sp>
      <p:sp>
        <p:nvSpPr>
          <p:cNvPr id="249" name="Google Shape;249;p22"/>
          <p:cNvSpPr/>
          <p:nvPr/>
        </p:nvSpPr>
        <p:spPr>
          <a:xfrm>
            <a:off x="6555065" y="2838414"/>
            <a:ext cx="1294800" cy="436800"/>
          </a:xfrm>
          <a:prstGeom prst="rect">
            <a:avLst/>
          </a:prstGeom>
          <a:solidFill>
            <a:srgbClr val="FFFFFF"/>
          </a:solidFill>
          <a:ln w="19050" cap="flat" cmpd="sng">
            <a:solidFill>
              <a:srgbClr val="DEDDDD">
                <a:alpha val="29409"/>
              </a:srgbClr>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800"/>
              <a:buFont typeface="Arial"/>
              <a:buNone/>
            </a:pPr>
            <a:r>
              <a:rPr lang="en" sz="800" b="1" i="0" u="none" strike="noStrike" cap="none">
                <a:solidFill>
                  <a:srgbClr val="193B6A"/>
                </a:solidFill>
                <a:latin typeface="Arial"/>
                <a:ea typeface="Arial"/>
                <a:cs typeface="Arial"/>
                <a:sym typeface="Arial"/>
              </a:rPr>
              <a:t>3 times per lifetime per condition grouping*</a:t>
            </a:r>
            <a:endParaRPr sz="800" b="1" i="0" u="none" strike="noStrike" cap="none">
              <a:solidFill>
                <a:srgbClr val="193B6A"/>
              </a:solidFill>
              <a:latin typeface="Arial"/>
              <a:ea typeface="Arial"/>
              <a:cs typeface="Arial"/>
              <a:sym typeface="Arial"/>
            </a:endParaRPr>
          </a:p>
        </p:txBody>
      </p:sp>
      <p:sp>
        <p:nvSpPr>
          <p:cNvPr id="250" name="Google Shape;250;p22"/>
          <p:cNvSpPr txBox="1">
            <a:spLocks noGrp="1"/>
          </p:cNvSpPr>
          <p:nvPr>
            <p:ph type="sldNum" idx="4294967295"/>
          </p:nvPr>
        </p:nvSpPr>
        <p:spPr>
          <a:xfrm>
            <a:off x="9" y="4749901"/>
            <a:ext cx="548700" cy="393600"/>
          </a:xfrm>
          <a:prstGeom prst="rect">
            <a:avLst/>
          </a:prstGeom>
          <a:noFill/>
          <a:ln>
            <a:noFill/>
          </a:ln>
        </p:spPr>
        <p:txBody>
          <a:bodyPr spcFirstLastPara="1" wrap="square" lIns="91425" tIns="91425" rIns="91425" bIns="91425" anchor="ctr" anchorCtr="0">
            <a:noAutofit/>
          </a:bodyPr>
          <a:lstStyle/>
          <a:p>
            <a:pPr marL="0" lvl="0" indent="0" algn="ctr" rtl="0">
              <a:lnSpc>
                <a:spcPct val="100000"/>
              </a:lnSpc>
              <a:spcBef>
                <a:spcPts val="0"/>
              </a:spcBef>
              <a:spcAft>
                <a:spcPts val="0"/>
              </a:spcAft>
              <a:buSzPts val="900"/>
              <a:buNone/>
            </a:pPr>
            <a:fld id="{00000000-1234-1234-1234-123412341234}" type="slidenum">
              <a:rPr lang="en" sz="900">
                <a:solidFill>
                  <a:srgbClr val="FFFFFF"/>
                </a:solidFill>
                <a:latin typeface="Raleway"/>
                <a:ea typeface="Raleway"/>
                <a:cs typeface="Raleway"/>
                <a:sym typeface="Raleway"/>
              </a:rPr>
              <a:t>4</a:t>
            </a:fld>
            <a:endParaRPr sz="900">
              <a:solidFill>
                <a:srgbClr val="FFFFFF"/>
              </a:solidFill>
              <a:latin typeface="Raleway"/>
              <a:ea typeface="Raleway"/>
              <a:cs typeface="Raleway"/>
              <a:sym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54"/>
        <p:cNvGrpSpPr/>
        <p:nvPr/>
      </p:nvGrpSpPr>
      <p:grpSpPr>
        <a:xfrm>
          <a:off x="0" y="0"/>
          <a:ext cx="0" cy="0"/>
          <a:chOff x="0" y="0"/>
          <a:chExt cx="0" cy="0"/>
        </a:xfrm>
      </p:grpSpPr>
      <p:pic>
        <p:nvPicPr>
          <p:cNvPr id="255" name="Google Shape;255;p23"/>
          <p:cNvPicPr preferRelativeResize="0"/>
          <p:nvPr/>
        </p:nvPicPr>
        <p:blipFill rotWithShape="1">
          <a:blip r:embed="rId3">
            <a:alphaModFix/>
          </a:blip>
          <a:srcRect l="6317" t="18277" r="77901" b="60434"/>
          <a:stretch/>
        </p:blipFill>
        <p:spPr>
          <a:xfrm>
            <a:off x="966325" y="929113"/>
            <a:ext cx="1183475" cy="1227626"/>
          </a:xfrm>
          <a:prstGeom prst="rect">
            <a:avLst/>
          </a:prstGeom>
          <a:noFill/>
          <a:ln>
            <a:noFill/>
          </a:ln>
        </p:spPr>
      </p:pic>
      <p:sp>
        <p:nvSpPr>
          <p:cNvPr id="256" name="Google Shape;256;p23"/>
          <p:cNvSpPr/>
          <p:nvPr/>
        </p:nvSpPr>
        <p:spPr>
          <a:xfrm>
            <a:off x="970975" y="2996625"/>
            <a:ext cx="3030900" cy="276900"/>
          </a:xfrm>
          <a:prstGeom prst="roundRect">
            <a:avLst>
              <a:gd name="adj" fmla="val 16667"/>
            </a:avLst>
          </a:prstGeom>
          <a:solidFill>
            <a:srgbClr val="193B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000"/>
              <a:buFont typeface="Arial"/>
              <a:buNone/>
            </a:pPr>
            <a:r>
              <a:rPr lang="en" sz="1000" b="1" i="0" u="none" strike="noStrike" cap="none">
                <a:solidFill>
                  <a:schemeClr val="lt1"/>
                </a:solidFill>
                <a:latin typeface="Arial"/>
                <a:ea typeface="Arial"/>
                <a:cs typeface="Arial"/>
                <a:sym typeface="Arial"/>
              </a:rPr>
              <a:t>Ray’s RenSecureHealth Claims</a:t>
            </a:r>
            <a:endParaRPr sz="1000" b="1" i="0" u="none" strike="noStrike" cap="none">
              <a:solidFill>
                <a:schemeClr val="lt1"/>
              </a:solidFill>
              <a:latin typeface="Arial"/>
              <a:ea typeface="Arial"/>
              <a:cs typeface="Arial"/>
              <a:sym typeface="Arial"/>
            </a:endParaRPr>
          </a:p>
        </p:txBody>
      </p:sp>
      <p:sp>
        <p:nvSpPr>
          <p:cNvPr id="257" name="Google Shape;257;p23"/>
          <p:cNvSpPr txBox="1">
            <a:spLocks noGrp="1"/>
          </p:cNvSpPr>
          <p:nvPr>
            <p:ph type="title" idx="4294967295"/>
          </p:nvPr>
        </p:nvSpPr>
        <p:spPr>
          <a:xfrm>
            <a:off x="1132542" y="3376291"/>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Concussion </a:t>
            </a:r>
            <a:r>
              <a:rPr lang="en" sz="800">
                <a:solidFill>
                  <a:srgbClr val="193B6A"/>
                </a:solidFill>
                <a:latin typeface="Arial"/>
                <a:ea typeface="Arial"/>
                <a:cs typeface="Arial"/>
                <a:sym typeface="Arial"/>
              </a:rPr>
              <a:t>(Moderate)</a:t>
            </a:r>
            <a:endParaRPr sz="200">
              <a:solidFill>
                <a:srgbClr val="193B6A"/>
              </a:solidFill>
              <a:latin typeface="Arial"/>
              <a:ea typeface="Arial"/>
              <a:cs typeface="Arial"/>
              <a:sym typeface="Arial"/>
            </a:endParaRPr>
          </a:p>
        </p:txBody>
      </p:sp>
      <p:sp>
        <p:nvSpPr>
          <p:cNvPr id="258" name="Google Shape;258;p23"/>
          <p:cNvSpPr txBox="1">
            <a:spLocks noGrp="1"/>
          </p:cNvSpPr>
          <p:nvPr>
            <p:ph type="title" idx="4294967295"/>
          </p:nvPr>
        </p:nvSpPr>
        <p:spPr>
          <a:xfrm>
            <a:off x="1132550" y="3633900"/>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Fracture of hip </a:t>
            </a:r>
            <a:r>
              <a:rPr lang="en" sz="800">
                <a:solidFill>
                  <a:srgbClr val="193B6A"/>
                </a:solidFill>
                <a:latin typeface="Arial"/>
                <a:ea typeface="Arial"/>
                <a:cs typeface="Arial"/>
                <a:sym typeface="Arial"/>
              </a:rPr>
              <a:t>(Severe)</a:t>
            </a:r>
            <a:endParaRPr sz="200">
              <a:solidFill>
                <a:srgbClr val="193B6A"/>
              </a:solidFill>
              <a:latin typeface="Arial"/>
              <a:ea typeface="Arial"/>
              <a:cs typeface="Arial"/>
              <a:sym typeface="Arial"/>
            </a:endParaRPr>
          </a:p>
        </p:txBody>
      </p:sp>
      <p:sp>
        <p:nvSpPr>
          <p:cNvPr id="259" name="Google Shape;259;p23"/>
          <p:cNvSpPr txBox="1">
            <a:spLocks noGrp="1"/>
          </p:cNvSpPr>
          <p:nvPr>
            <p:ph type="title" idx="4294967295"/>
          </p:nvPr>
        </p:nvSpPr>
        <p:spPr>
          <a:xfrm>
            <a:off x="1132542" y="3870303"/>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Sepsis </a:t>
            </a:r>
            <a:r>
              <a:rPr lang="en" sz="800">
                <a:solidFill>
                  <a:srgbClr val="193B6A"/>
                </a:solidFill>
                <a:latin typeface="Arial"/>
                <a:ea typeface="Arial"/>
                <a:cs typeface="Arial"/>
                <a:sym typeface="Arial"/>
              </a:rPr>
              <a:t>(Catastrophic)</a:t>
            </a:r>
            <a:endParaRPr sz="200">
              <a:solidFill>
                <a:srgbClr val="193B6A"/>
              </a:solidFill>
              <a:latin typeface="Arial"/>
              <a:ea typeface="Arial"/>
              <a:cs typeface="Arial"/>
              <a:sym typeface="Arial"/>
            </a:endParaRPr>
          </a:p>
        </p:txBody>
      </p:sp>
      <p:sp>
        <p:nvSpPr>
          <p:cNvPr id="260" name="Google Shape;260;p23"/>
          <p:cNvSpPr txBox="1">
            <a:spLocks noGrp="1"/>
          </p:cNvSpPr>
          <p:nvPr>
            <p:ph type="title" idx="4294967295"/>
          </p:nvPr>
        </p:nvSpPr>
        <p:spPr>
          <a:xfrm>
            <a:off x="3147358" y="3385088"/>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a:t>
            </a:r>
            <a:r>
              <a:rPr lang="en" sz="800" dirty="0">
                <a:solidFill>
                  <a:srgbClr val="193B6A"/>
                </a:solidFill>
              </a:rPr>
              <a:t>200</a:t>
            </a:r>
            <a:endParaRPr sz="200" dirty="0">
              <a:solidFill>
                <a:srgbClr val="193B6A"/>
              </a:solidFill>
              <a:latin typeface="Arial"/>
              <a:ea typeface="Arial"/>
              <a:cs typeface="Arial"/>
              <a:sym typeface="Arial"/>
            </a:endParaRPr>
          </a:p>
        </p:txBody>
      </p:sp>
      <p:sp>
        <p:nvSpPr>
          <p:cNvPr id="261" name="Google Shape;261;p23"/>
          <p:cNvSpPr txBox="1">
            <a:spLocks noGrp="1"/>
          </p:cNvSpPr>
          <p:nvPr>
            <p:ph type="title" idx="4294967295"/>
          </p:nvPr>
        </p:nvSpPr>
        <p:spPr>
          <a:xfrm>
            <a:off x="3147358" y="3630250"/>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a:t>
            </a:r>
            <a:r>
              <a:rPr lang="en" sz="800" dirty="0">
                <a:solidFill>
                  <a:srgbClr val="193B6A"/>
                </a:solidFill>
              </a:rPr>
              <a:t>500</a:t>
            </a:r>
            <a:endParaRPr sz="200" dirty="0">
              <a:solidFill>
                <a:srgbClr val="193B6A"/>
              </a:solidFill>
              <a:latin typeface="Arial"/>
              <a:ea typeface="Arial"/>
              <a:cs typeface="Arial"/>
              <a:sym typeface="Arial"/>
            </a:endParaRPr>
          </a:p>
        </p:txBody>
      </p:sp>
      <p:sp>
        <p:nvSpPr>
          <p:cNvPr id="262" name="Google Shape;262;p23"/>
          <p:cNvSpPr txBox="1">
            <a:spLocks noGrp="1"/>
          </p:cNvSpPr>
          <p:nvPr>
            <p:ph type="title" idx="4294967295"/>
          </p:nvPr>
        </p:nvSpPr>
        <p:spPr>
          <a:xfrm>
            <a:off x="3147358" y="3858888"/>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$1,000</a:t>
            </a:r>
            <a:endParaRPr sz="200" dirty="0">
              <a:solidFill>
                <a:srgbClr val="193B6A"/>
              </a:solidFill>
              <a:latin typeface="Arial"/>
              <a:ea typeface="Arial"/>
              <a:cs typeface="Arial"/>
              <a:sym typeface="Arial"/>
            </a:endParaRPr>
          </a:p>
        </p:txBody>
      </p:sp>
      <p:sp>
        <p:nvSpPr>
          <p:cNvPr id="263" name="Google Shape;263;p23"/>
          <p:cNvSpPr txBox="1"/>
          <p:nvPr/>
        </p:nvSpPr>
        <p:spPr>
          <a:xfrm>
            <a:off x="1132550" y="4113425"/>
            <a:ext cx="19947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193B6A"/>
                </a:solidFill>
                <a:latin typeface="Arial"/>
                <a:ea typeface="Arial"/>
                <a:cs typeface="Arial"/>
                <a:sym typeface="Arial"/>
              </a:rPr>
              <a:t>Ray’s total RenSecureHealth benefits</a:t>
            </a:r>
            <a:endParaRPr sz="1400" b="0" i="0" u="none" strike="noStrike" cap="none">
              <a:solidFill>
                <a:srgbClr val="193B6A"/>
              </a:solidFill>
              <a:latin typeface="Arial"/>
              <a:ea typeface="Arial"/>
              <a:cs typeface="Arial"/>
              <a:sym typeface="Arial"/>
            </a:endParaRPr>
          </a:p>
        </p:txBody>
      </p:sp>
      <p:sp>
        <p:nvSpPr>
          <p:cNvPr id="264" name="Google Shape;264;p23"/>
          <p:cNvSpPr txBox="1"/>
          <p:nvPr/>
        </p:nvSpPr>
        <p:spPr>
          <a:xfrm>
            <a:off x="3147361" y="4093513"/>
            <a:ext cx="866700" cy="369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    $1,700</a:t>
            </a:r>
            <a:endParaRPr sz="600" b="1" i="0" u="none" strike="noStrike" cap="none" dirty="0">
              <a:solidFill>
                <a:srgbClr val="193B6A"/>
              </a:solidFill>
              <a:latin typeface="Arial"/>
              <a:ea typeface="Arial"/>
              <a:cs typeface="Arial"/>
              <a:sym typeface="Arial"/>
            </a:endParaRPr>
          </a:p>
        </p:txBody>
      </p:sp>
      <p:cxnSp>
        <p:nvCxnSpPr>
          <p:cNvPr id="265" name="Google Shape;265;p23"/>
          <p:cNvCxnSpPr/>
          <p:nvPr/>
        </p:nvCxnSpPr>
        <p:spPr>
          <a:xfrm rot="10800000" flipH="1">
            <a:off x="978471" y="3630259"/>
            <a:ext cx="3026400" cy="6000"/>
          </a:xfrm>
          <a:prstGeom prst="straightConnector1">
            <a:avLst/>
          </a:prstGeom>
          <a:noFill/>
          <a:ln w="9525" cap="flat" cmpd="sng">
            <a:solidFill>
              <a:srgbClr val="E3EEED"/>
            </a:solidFill>
            <a:prstDash val="solid"/>
            <a:round/>
            <a:headEnd type="none" w="sm" len="sm"/>
            <a:tailEnd type="none" w="sm" len="sm"/>
          </a:ln>
        </p:spPr>
      </p:cxnSp>
      <p:cxnSp>
        <p:nvCxnSpPr>
          <p:cNvPr id="266" name="Google Shape;266;p23"/>
          <p:cNvCxnSpPr/>
          <p:nvPr/>
        </p:nvCxnSpPr>
        <p:spPr>
          <a:xfrm rot="10800000" flipH="1">
            <a:off x="978471" y="3861897"/>
            <a:ext cx="3026400" cy="6000"/>
          </a:xfrm>
          <a:prstGeom prst="straightConnector1">
            <a:avLst/>
          </a:prstGeom>
          <a:noFill/>
          <a:ln w="9525" cap="flat" cmpd="sng">
            <a:solidFill>
              <a:srgbClr val="888787"/>
            </a:solidFill>
            <a:prstDash val="solid"/>
            <a:round/>
            <a:headEnd type="none" w="sm" len="sm"/>
            <a:tailEnd type="none" w="sm" len="sm"/>
          </a:ln>
        </p:spPr>
      </p:cxnSp>
      <p:cxnSp>
        <p:nvCxnSpPr>
          <p:cNvPr id="267" name="Google Shape;267;p23"/>
          <p:cNvCxnSpPr/>
          <p:nvPr/>
        </p:nvCxnSpPr>
        <p:spPr>
          <a:xfrm rot="10800000" flipH="1">
            <a:off x="978471" y="4134334"/>
            <a:ext cx="3026400" cy="6000"/>
          </a:xfrm>
          <a:prstGeom prst="straightConnector1">
            <a:avLst/>
          </a:prstGeom>
          <a:noFill/>
          <a:ln w="9525" cap="flat" cmpd="sng">
            <a:solidFill>
              <a:srgbClr val="E3EEED"/>
            </a:solidFill>
            <a:prstDash val="solid"/>
            <a:round/>
            <a:headEnd type="none" w="sm" len="sm"/>
            <a:tailEnd type="none" w="sm" len="sm"/>
          </a:ln>
        </p:spPr>
      </p:cxnSp>
      <p:sp>
        <p:nvSpPr>
          <p:cNvPr id="268" name="Google Shape;268;p23"/>
          <p:cNvSpPr/>
          <p:nvPr/>
        </p:nvSpPr>
        <p:spPr>
          <a:xfrm rot="5400000">
            <a:off x="2656875" y="629200"/>
            <a:ext cx="1049400" cy="1853400"/>
          </a:xfrm>
          <a:prstGeom prst="round2SameRect">
            <a:avLst>
              <a:gd name="adj1" fmla="val 16667"/>
              <a:gd name="adj2" fmla="val 0"/>
            </a:avLst>
          </a:prstGeom>
          <a:solidFill>
            <a:srgbClr val="193B6A">
              <a:alpha val="29409"/>
            </a:srgbClr>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269" name="Google Shape;269;p23"/>
          <p:cNvSpPr txBox="1"/>
          <p:nvPr/>
        </p:nvSpPr>
        <p:spPr>
          <a:xfrm>
            <a:off x="2254895" y="1034805"/>
            <a:ext cx="17760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RAY’S RENSECUREHEALTH PLAN—</a:t>
            </a:r>
            <a:endParaRPr sz="600" b="0" i="0" u="none" strike="noStrike" cap="none">
              <a:solidFill>
                <a:srgbClr val="193B6A"/>
              </a:solidFill>
              <a:latin typeface="Arial"/>
              <a:ea typeface="Arial"/>
              <a:cs typeface="Arial"/>
              <a:sym typeface="Arial"/>
            </a:endParaRPr>
          </a:p>
        </p:txBody>
      </p:sp>
      <p:sp>
        <p:nvSpPr>
          <p:cNvPr id="270" name="Google Shape;270;p23"/>
          <p:cNvSpPr txBox="1"/>
          <p:nvPr/>
        </p:nvSpPr>
        <p:spPr>
          <a:xfrm>
            <a:off x="2417163" y="1240863"/>
            <a:ext cx="6441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 $200</a:t>
            </a:r>
            <a:endParaRPr sz="1200" b="1" i="0" u="none" strike="noStrike" cap="none" dirty="0">
              <a:solidFill>
                <a:srgbClr val="193B6A"/>
              </a:solidFill>
              <a:latin typeface="Arial"/>
              <a:ea typeface="Arial"/>
              <a:cs typeface="Arial"/>
              <a:sym typeface="Arial"/>
            </a:endParaRPr>
          </a:p>
        </p:txBody>
      </p:sp>
      <p:sp>
        <p:nvSpPr>
          <p:cNvPr id="271" name="Google Shape;271;p23"/>
          <p:cNvSpPr txBox="1"/>
          <p:nvPr/>
        </p:nvSpPr>
        <p:spPr>
          <a:xfrm>
            <a:off x="2983633" y="1291104"/>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Moderate Conditions</a:t>
            </a:r>
            <a:endParaRPr sz="600" b="0" i="0" u="none" strike="noStrike" cap="none">
              <a:solidFill>
                <a:srgbClr val="193B6A"/>
              </a:solidFill>
              <a:latin typeface="Arial"/>
              <a:ea typeface="Arial"/>
              <a:cs typeface="Arial"/>
              <a:sym typeface="Arial"/>
            </a:endParaRPr>
          </a:p>
        </p:txBody>
      </p:sp>
      <p:sp>
        <p:nvSpPr>
          <p:cNvPr id="272" name="Google Shape;272;p23"/>
          <p:cNvSpPr txBox="1"/>
          <p:nvPr/>
        </p:nvSpPr>
        <p:spPr>
          <a:xfrm>
            <a:off x="2983632" y="1506763"/>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Severe Conditions</a:t>
            </a:r>
            <a:endParaRPr sz="600" b="0" i="0" u="none" strike="noStrike" cap="none">
              <a:solidFill>
                <a:srgbClr val="193B6A"/>
              </a:solidFill>
              <a:latin typeface="Arial"/>
              <a:ea typeface="Arial"/>
              <a:cs typeface="Arial"/>
              <a:sym typeface="Arial"/>
            </a:endParaRPr>
          </a:p>
        </p:txBody>
      </p:sp>
      <p:sp>
        <p:nvSpPr>
          <p:cNvPr id="273" name="Google Shape;273;p23"/>
          <p:cNvSpPr txBox="1"/>
          <p:nvPr/>
        </p:nvSpPr>
        <p:spPr>
          <a:xfrm>
            <a:off x="2983633" y="1745958"/>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Catastrophic Conditions</a:t>
            </a:r>
            <a:endParaRPr sz="600" b="0" i="0" u="none" strike="noStrike" cap="none">
              <a:solidFill>
                <a:srgbClr val="193B6A"/>
              </a:solidFill>
              <a:latin typeface="Arial"/>
              <a:ea typeface="Arial"/>
              <a:cs typeface="Arial"/>
              <a:sym typeface="Arial"/>
            </a:endParaRPr>
          </a:p>
        </p:txBody>
      </p:sp>
      <p:sp>
        <p:nvSpPr>
          <p:cNvPr id="274" name="Google Shape;274;p23"/>
          <p:cNvSpPr txBox="1"/>
          <p:nvPr/>
        </p:nvSpPr>
        <p:spPr>
          <a:xfrm>
            <a:off x="2349663" y="1460575"/>
            <a:ext cx="7116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a:t>
            </a:r>
            <a:r>
              <a:rPr lang="en" sz="1200" b="1" dirty="0">
                <a:solidFill>
                  <a:srgbClr val="193B6A"/>
                </a:solidFill>
              </a:rPr>
              <a:t>5</a:t>
            </a:r>
            <a:r>
              <a:rPr lang="en" sz="1200" b="1" i="0" u="none" strike="noStrike" cap="none" dirty="0">
                <a:solidFill>
                  <a:srgbClr val="193B6A"/>
                </a:solidFill>
                <a:latin typeface="Arial"/>
                <a:ea typeface="Arial"/>
                <a:cs typeface="Arial"/>
                <a:sym typeface="Arial"/>
              </a:rPr>
              <a:t>00</a:t>
            </a:r>
            <a:endParaRPr sz="1200" b="1" i="0" u="none" strike="noStrike" cap="none" dirty="0">
              <a:solidFill>
                <a:srgbClr val="193B6A"/>
              </a:solidFill>
              <a:latin typeface="Arial"/>
              <a:ea typeface="Arial"/>
              <a:cs typeface="Arial"/>
              <a:sym typeface="Arial"/>
            </a:endParaRPr>
          </a:p>
        </p:txBody>
      </p:sp>
      <p:sp>
        <p:nvSpPr>
          <p:cNvPr id="275" name="Google Shape;275;p23"/>
          <p:cNvSpPr txBox="1"/>
          <p:nvPr/>
        </p:nvSpPr>
        <p:spPr>
          <a:xfrm>
            <a:off x="2349663" y="1692713"/>
            <a:ext cx="7116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a:t>
            </a:r>
            <a:r>
              <a:rPr lang="en" sz="1200" b="1" dirty="0">
                <a:solidFill>
                  <a:srgbClr val="193B6A"/>
                </a:solidFill>
              </a:rPr>
              <a:t>1,000</a:t>
            </a:r>
            <a:endParaRPr sz="1200" b="1" i="0" u="none" strike="noStrike" cap="none" dirty="0">
              <a:solidFill>
                <a:srgbClr val="193B6A"/>
              </a:solidFill>
              <a:latin typeface="Arial"/>
              <a:ea typeface="Arial"/>
              <a:cs typeface="Arial"/>
              <a:sym typeface="Arial"/>
            </a:endParaRPr>
          </a:p>
        </p:txBody>
      </p:sp>
      <p:sp>
        <p:nvSpPr>
          <p:cNvPr id="276" name="Google Shape;276;p23"/>
          <p:cNvSpPr txBox="1"/>
          <p:nvPr/>
        </p:nvSpPr>
        <p:spPr>
          <a:xfrm>
            <a:off x="897375" y="2173413"/>
            <a:ext cx="3206100" cy="6672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chemeClr val="dk1"/>
              </a:buClr>
              <a:buSzPts val="1100"/>
              <a:buFont typeface="Arial"/>
              <a:buNone/>
            </a:pPr>
            <a:r>
              <a:rPr lang="en" sz="950" b="0" i="0" u="none" strike="noStrike" cap="none" dirty="0">
                <a:solidFill>
                  <a:srgbClr val="193B6A"/>
                </a:solidFill>
                <a:highlight>
                  <a:schemeClr val="lt1"/>
                </a:highlight>
                <a:latin typeface="Arial"/>
                <a:ea typeface="Arial"/>
                <a:cs typeface="Arial"/>
                <a:sym typeface="Arial"/>
              </a:rPr>
              <a:t>Ray fell off a ladder at home, and suffered both a concussion and a fractured hip. While in the hospital receiving treatment, he also developed sepsis.</a:t>
            </a:r>
            <a:endParaRPr sz="950" b="0" i="0" u="none" strike="noStrike" cap="none" dirty="0">
              <a:solidFill>
                <a:srgbClr val="193B6A"/>
              </a:solidFill>
              <a:highlight>
                <a:schemeClr val="lt1"/>
              </a:highlight>
              <a:latin typeface="Arial"/>
              <a:ea typeface="Arial"/>
              <a:cs typeface="Arial"/>
              <a:sym typeface="Arial"/>
            </a:endParaRPr>
          </a:p>
        </p:txBody>
      </p:sp>
      <p:sp>
        <p:nvSpPr>
          <p:cNvPr id="277" name="Google Shape;277;p23"/>
          <p:cNvSpPr txBox="1">
            <a:spLocks noGrp="1"/>
          </p:cNvSpPr>
          <p:nvPr>
            <p:ph type="title" idx="4294967295"/>
          </p:nvPr>
        </p:nvSpPr>
        <p:spPr>
          <a:xfrm>
            <a:off x="974200" y="495063"/>
            <a:ext cx="3109800" cy="54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2800"/>
              <a:buNone/>
            </a:pPr>
            <a:r>
              <a:rPr lang="en" sz="1400" b="1">
                <a:solidFill>
                  <a:srgbClr val="193B6A"/>
                </a:solidFill>
                <a:latin typeface="Arial"/>
                <a:ea typeface="Arial"/>
                <a:cs typeface="Arial"/>
                <a:sym typeface="Arial"/>
              </a:rPr>
              <a:t>Benefit Separation Periods—</a:t>
            </a:r>
            <a:endParaRPr sz="1400">
              <a:solidFill>
                <a:srgbClr val="193B6A"/>
              </a:solidFill>
              <a:latin typeface="Arial"/>
              <a:ea typeface="Arial"/>
              <a:cs typeface="Arial"/>
              <a:sym typeface="Arial"/>
            </a:endParaRPr>
          </a:p>
        </p:txBody>
      </p:sp>
      <p:sp>
        <p:nvSpPr>
          <p:cNvPr id="278" name="Google Shape;278;p23"/>
          <p:cNvSpPr txBox="1"/>
          <p:nvPr/>
        </p:nvSpPr>
        <p:spPr>
          <a:xfrm>
            <a:off x="4649675" y="118450"/>
            <a:ext cx="4336800" cy="2769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*These examples are illustrative. Benefit values listed do not guarantee an amount to be paid for listed conditions. </a:t>
            </a:r>
            <a:endParaRPr sz="600" b="0" i="0" u="none" strike="noStrike" cap="none">
              <a:solidFill>
                <a:srgbClr val="193B6A"/>
              </a:solidFill>
              <a:latin typeface="Arial"/>
              <a:ea typeface="Arial"/>
              <a:cs typeface="Arial"/>
              <a:sym typeface="Arial"/>
            </a:endParaRPr>
          </a:p>
        </p:txBody>
      </p:sp>
      <p:cxnSp>
        <p:nvCxnSpPr>
          <p:cNvPr id="279" name="Google Shape;279;p23"/>
          <p:cNvCxnSpPr/>
          <p:nvPr/>
        </p:nvCxnSpPr>
        <p:spPr>
          <a:xfrm rot="10800000" flipH="1">
            <a:off x="996821" y="3624872"/>
            <a:ext cx="3026400" cy="6000"/>
          </a:xfrm>
          <a:prstGeom prst="straightConnector1">
            <a:avLst/>
          </a:prstGeom>
          <a:noFill/>
          <a:ln w="9525" cap="flat" cmpd="sng">
            <a:solidFill>
              <a:srgbClr val="888787"/>
            </a:solidFill>
            <a:prstDash val="solid"/>
            <a:round/>
            <a:headEnd type="none" w="sm" len="sm"/>
            <a:tailEnd type="none" w="sm" len="sm"/>
          </a:ln>
        </p:spPr>
      </p:cxnSp>
      <p:cxnSp>
        <p:nvCxnSpPr>
          <p:cNvPr id="280" name="Google Shape;280;p23"/>
          <p:cNvCxnSpPr/>
          <p:nvPr/>
        </p:nvCxnSpPr>
        <p:spPr>
          <a:xfrm rot="10800000" flipH="1">
            <a:off x="996821" y="4128947"/>
            <a:ext cx="3026400" cy="6000"/>
          </a:xfrm>
          <a:prstGeom prst="straightConnector1">
            <a:avLst/>
          </a:prstGeom>
          <a:noFill/>
          <a:ln w="9525" cap="flat" cmpd="sng">
            <a:solidFill>
              <a:srgbClr val="888787"/>
            </a:solidFill>
            <a:prstDash val="solid"/>
            <a:round/>
            <a:headEnd type="none" w="sm" len="sm"/>
            <a:tailEnd type="none" w="sm" len="sm"/>
          </a:ln>
        </p:spPr>
      </p:cxnSp>
      <p:sp>
        <p:nvSpPr>
          <p:cNvPr id="281" name="Google Shape;281;p23"/>
          <p:cNvSpPr/>
          <p:nvPr/>
        </p:nvSpPr>
        <p:spPr>
          <a:xfrm rot="5400000">
            <a:off x="6632590" y="573300"/>
            <a:ext cx="1019100" cy="1853400"/>
          </a:xfrm>
          <a:prstGeom prst="round2SameRect">
            <a:avLst>
              <a:gd name="adj1" fmla="val 16667"/>
              <a:gd name="adj2" fmla="val 0"/>
            </a:avLst>
          </a:prstGeom>
          <a:solidFill>
            <a:srgbClr val="FFB300">
              <a:alpha val="29409"/>
            </a:srgbClr>
          </a:solidFill>
          <a:ln w="9525" cap="flat" cmpd="sng">
            <a:solidFill>
              <a:srgbClr val="FFF7EC"/>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Raleway"/>
              <a:ea typeface="Raleway"/>
              <a:cs typeface="Raleway"/>
              <a:sym typeface="Raleway"/>
            </a:endParaRPr>
          </a:p>
        </p:txBody>
      </p:sp>
      <p:sp>
        <p:nvSpPr>
          <p:cNvPr id="282" name="Google Shape;282;p23"/>
          <p:cNvSpPr txBox="1"/>
          <p:nvPr/>
        </p:nvSpPr>
        <p:spPr>
          <a:xfrm>
            <a:off x="6215458" y="984018"/>
            <a:ext cx="17760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SERENA’S RENSECUREHEALTH PLAN—</a:t>
            </a:r>
            <a:endParaRPr sz="600" b="0" i="0" u="none" strike="noStrike" cap="none">
              <a:solidFill>
                <a:srgbClr val="193B6A"/>
              </a:solidFill>
              <a:latin typeface="Arial"/>
              <a:ea typeface="Arial"/>
              <a:cs typeface="Arial"/>
              <a:sym typeface="Arial"/>
            </a:endParaRPr>
          </a:p>
        </p:txBody>
      </p:sp>
      <p:sp>
        <p:nvSpPr>
          <p:cNvPr id="283" name="Google Shape;283;p23"/>
          <p:cNvSpPr txBox="1"/>
          <p:nvPr/>
        </p:nvSpPr>
        <p:spPr>
          <a:xfrm>
            <a:off x="6377725" y="1169888"/>
            <a:ext cx="6441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 $</a:t>
            </a:r>
            <a:r>
              <a:rPr lang="en" sz="1200" b="1" dirty="0">
                <a:solidFill>
                  <a:srgbClr val="193B6A"/>
                </a:solidFill>
              </a:rPr>
              <a:t>20</a:t>
            </a:r>
            <a:r>
              <a:rPr lang="en" sz="1200" b="1" i="0" u="none" strike="noStrike" cap="none" dirty="0">
                <a:solidFill>
                  <a:srgbClr val="193B6A"/>
                </a:solidFill>
                <a:latin typeface="Arial"/>
                <a:ea typeface="Arial"/>
                <a:cs typeface="Arial"/>
                <a:sym typeface="Arial"/>
              </a:rPr>
              <a:t>0</a:t>
            </a:r>
            <a:endParaRPr sz="1200" b="1" i="0" u="none" strike="noStrike" cap="none" dirty="0">
              <a:solidFill>
                <a:srgbClr val="193B6A"/>
              </a:solidFill>
              <a:latin typeface="Arial"/>
              <a:ea typeface="Arial"/>
              <a:cs typeface="Arial"/>
              <a:sym typeface="Arial"/>
            </a:endParaRPr>
          </a:p>
        </p:txBody>
      </p:sp>
      <p:sp>
        <p:nvSpPr>
          <p:cNvPr id="284" name="Google Shape;284;p23"/>
          <p:cNvSpPr txBox="1"/>
          <p:nvPr/>
        </p:nvSpPr>
        <p:spPr>
          <a:xfrm>
            <a:off x="6944195" y="1220129"/>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Moderate Conditions</a:t>
            </a:r>
            <a:endParaRPr sz="600" b="0" i="0" u="none" strike="noStrike" cap="none">
              <a:solidFill>
                <a:srgbClr val="193B6A"/>
              </a:solidFill>
              <a:latin typeface="Arial"/>
              <a:ea typeface="Arial"/>
              <a:cs typeface="Arial"/>
              <a:sym typeface="Arial"/>
            </a:endParaRPr>
          </a:p>
        </p:txBody>
      </p:sp>
      <p:sp>
        <p:nvSpPr>
          <p:cNvPr id="285" name="Google Shape;285;p23"/>
          <p:cNvSpPr txBox="1"/>
          <p:nvPr/>
        </p:nvSpPr>
        <p:spPr>
          <a:xfrm>
            <a:off x="6944194" y="1435788"/>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Severe Conditions</a:t>
            </a:r>
            <a:endParaRPr sz="600" b="0" i="0" u="none" strike="noStrike" cap="none">
              <a:solidFill>
                <a:srgbClr val="193B6A"/>
              </a:solidFill>
              <a:latin typeface="Arial"/>
              <a:ea typeface="Arial"/>
              <a:cs typeface="Arial"/>
              <a:sym typeface="Arial"/>
            </a:endParaRPr>
          </a:p>
        </p:txBody>
      </p:sp>
      <p:sp>
        <p:nvSpPr>
          <p:cNvPr id="286" name="Google Shape;286;p23"/>
          <p:cNvSpPr txBox="1"/>
          <p:nvPr/>
        </p:nvSpPr>
        <p:spPr>
          <a:xfrm>
            <a:off x="6944195" y="1674983"/>
            <a:ext cx="1139400" cy="2769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600"/>
              <a:buFont typeface="Arial"/>
              <a:buNone/>
            </a:pPr>
            <a:r>
              <a:rPr lang="en" sz="600" b="0" i="0" u="none" strike="noStrike" cap="none">
                <a:solidFill>
                  <a:srgbClr val="193B6A"/>
                </a:solidFill>
                <a:latin typeface="Arial"/>
                <a:ea typeface="Arial"/>
                <a:cs typeface="Arial"/>
                <a:sym typeface="Arial"/>
              </a:rPr>
              <a:t>Catastrophic Conditions</a:t>
            </a:r>
            <a:endParaRPr sz="600" b="0" i="0" u="none" strike="noStrike" cap="none">
              <a:solidFill>
                <a:srgbClr val="193B6A"/>
              </a:solidFill>
              <a:latin typeface="Arial"/>
              <a:ea typeface="Arial"/>
              <a:cs typeface="Arial"/>
              <a:sym typeface="Arial"/>
            </a:endParaRPr>
          </a:p>
        </p:txBody>
      </p:sp>
      <p:sp>
        <p:nvSpPr>
          <p:cNvPr id="287" name="Google Shape;287;p23"/>
          <p:cNvSpPr txBox="1"/>
          <p:nvPr/>
        </p:nvSpPr>
        <p:spPr>
          <a:xfrm>
            <a:off x="6310225" y="1389600"/>
            <a:ext cx="7116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a:t>
            </a:r>
            <a:r>
              <a:rPr lang="en" sz="1200" b="1" dirty="0">
                <a:solidFill>
                  <a:srgbClr val="193B6A"/>
                </a:solidFill>
              </a:rPr>
              <a:t>5</a:t>
            </a:r>
            <a:r>
              <a:rPr lang="en" sz="1200" b="1" i="0" u="none" strike="noStrike" cap="none" dirty="0">
                <a:solidFill>
                  <a:srgbClr val="193B6A"/>
                </a:solidFill>
                <a:latin typeface="Arial"/>
                <a:ea typeface="Arial"/>
                <a:cs typeface="Arial"/>
                <a:sym typeface="Arial"/>
              </a:rPr>
              <a:t>00</a:t>
            </a:r>
            <a:endParaRPr sz="1200" b="1" i="0" u="none" strike="noStrike" cap="none" dirty="0">
              <a:solidFill>
                <a:srgbClr val="193B6A"/>
              </a:solidFill>
              <a:latin typeface="Arial"/>
              <a:ea typeface="Arial"/>
              <a:cs typeface="Arial"/>
              <a:sym typeface="Arial"/>
            </a:endParaRPr>
          </a:p>
        </p:txBody>
      </p:sp>
      <p:sp>
        <p:nvSpPr>
          <p:cNvPr id="288" name="Google Shape;288;p23"/>
          <p:cNvSpPr txBox="1"/>
          <p:nvPr/>
        </p:nvSpPr>
        <p:spPr>
          <a:xfrm>
            <a:off x="6310225" y="1621738"/>
            <a:ext cx="711600" cy="415468"/>
          </a:xfrm>
          <a:prstGeom prst="rect">
            <a:avLst/>
          </a:prstGeom>
          <a:noFill/>
          <a:ln>
            <a:noFill/>
          </a:ln>
        </p:spPr>
        <p:txBody>
          <a:bodyPr spcFirstLastPara="1" wrap="square" lIns="91425" tIns="91425" rIns="91425" bIns="91425" anchor="t" anchorCtr="0">
            <a:spAutoFit/>
          </a:bodyPr>
          <a:lstStyle/>
          <a:p>
            <a:pPr marL="0" marR="0" lvl="0" indent="0" algn="r" rtl="0">
              <a:lnSpc>
                <a:spcPct val="125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$1,000</a:t>
            </a:r>
            <a:endParaRPr sz="1200" b="1" i="0" u="none" strike="noStrike" cap="none" dirty="0">
              <a:solidFill>
                <a:srgbClr val="193B6A"/>
              </a:solidFill>
              <a:latin typeface="Arial"/>
              <a:ea typeface="Arial"/>
              <a:cs typeface="Arial"/>
              <a:sym typeface="Arial"/>
            </a:endParaRPr>
          </a:p>
        </p:txBody>
      </p:sp>
      <p:pic>
        <p:nvPicPr>
          <p:cNvPr id="289" name="Google Shape;289;p23"/>
          <p:cNvPicPr preferRelativeResize="0"/>
          <p:nvPr/>
        </p:nvPicPr>
        <p:blipFill rotWithShape="1">
          <a:blip r:embed="rId3">
            <a:alphaModFix/>
          </a:blip>
          <a:srcRect l="53135" t="18275" r="30315" b="59674"/>
          <a:stretch/>
        </p:blipFill>
        <p:spPr>
          <a:xfrm>
            <a:off x="4877475" y="876125"/>
            <a:ext cx="1241150" cy="1271574"/>
          </a:xfrm>
          <a:prstGeom prst="rect">
            <a:avLst/>
          </a:prstGeom>
          <a:noFill/>
          <a:ln>
            <a:noFill/>
          </a:ln>
        </p:spPr>
      </p:pic>
      <p:sp>
        <p:nvSpPr>
          <p:cNvPr id="290" name="Google Shape;290;p23"/>
          <p:cNvSpPr txBox="1"/>
          <p:nvPr/>
        </p:nvSpPr>
        <p:spPr>
          <a:xfrm>
            <a:off x="4877463" y="2163625"/>
            <a:ext cx="3206100" cy="698400"/>
          </a:xfrm>
          <a:prstGeom prst="rect">
            <a:avLst/>
          </a:prstGeom>
          <a:noFill/>
          <a:ln>
            <a:noFill/>
          </a:ln>
        </p:spPr>
        <p:txBody>
          <a:bodyPr spcFirstLastPara="1" wrap="square" lIns="91425" tIns="91425" rIns="91425" bIns="91425" anchor="t" anchorCtr="0">
            <a:spAutoFit/>
          </a:bodyPr>
          <a:lstStyle/>
          <a:p>
            <a:pPr marL="0" marR="0" lvl="0" indent="0" algn="ctr" rtl="0">
              <a:lnSpc>
                <a:spcPct val="115000"/>
              </a:lnSpc>
              <a:spcBef>
                <a:spcPts val="0"/>
              </a:spcBef>
              <a:spcAft>
                <a:spcPts val="0"/>
              </a:spcAft>
              <a:buClr>
                <a:schemeClr val="dk1"/>
              </a:buClr>
              <a:buSzPts val="1100"/>
              <a:buFont typeface="Arial"/>
              <a:buNone/>
            </a:pPr>
            <a:r>
              <a:rPr lang="en" sz="750" b="0" i="0" u="none" strike="noStrike" cap="none">
                <a:solidFill>
                  <a:srgbClr val="193B6A"/>
                </a:solidFill>
                <a:highlight>
                  <a:schemeClr val="lt1"/>
                </a:highlight>
                <a:latin typeface="Arial"/>
                <a:ea typeface="Arial"/>
                <a:cs typeface="Arial"/>
                <a:sym typeface="Arial"/>
              </a:rPr>
              <a:t>Serena was diagnosed with a stage 2 breast tumor, and underwent surgery and chemotherapy, triggering three catastrophic benefits over nine months. Serena is still eligible for other benefits even after hitting her catastrophic max for this condition grouping.</a:t>
            </a:r>
            <a:endParaRPr sz="750" b="0" i="0" u="none" strike="noStrike" cap="none">
              <a:solidFill>
                <a:srgbClr val="193B6A"/>
              </a:solidFill>
              <a:highlight>
                <a:schemeClr val="lt1"/>
              </a:highlight>
              <a:latin typeface="Arial"/>
              <a:ea typeface="Arial"/>
              <a:cs typeface="Arial"/>
              <a:sym typeface="Arial"/>
            </a:endParaRPr>
          </a:p>
        </p:txBody>
      </p:sp>
      <p:sp>
        <p:nvSpPr>
          <p:cNvPr id="291" name="Google Shape;291;p23"/>
          <p:cNvSpPr/>
          <p:nvPr/>
        </p:nvSpPr>
        <p:spPr>
          <a:xfrm>
            <a:off x="4921262" y="2996625"/>
            <a:ext cx="3118500" cy="276900"/>
          </a:xfrm>
          <a:prstGeom prst="roundRect">
            <a:avLst>
              <a:gd name="adj" fmla="val 16667"/>
            </a:avLst>
          </a:prstGeom>
          <a:solidFill>
            <a:srgbClr val="193B6A"/>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chemeClr val="dk1"/>
              </a:buClr>
              <a:buSzPts val="1100"/>
              <a:buFont typeface="Arial"/>
              <a:buNone/>
            </a:pPr>
            <a:r>
              <a:rPr lang="en" sz="1000" b="1" i="0" u="none" strike="noStrike" cap="none">
                <a:solidFill>
                  <a:schemeClr val="lt1"/>
                </a:solidFill>
                <a:latin typeface="Arial"/>
                <a:ea typeface="Arial"/>
                <a:cs typeface="Arial"/>
                <a:sym typeface="Arial"/>
              </a:rPr>
              <a:t>Serena’s Catastrophic RenSecureHealth Claims</a:t>
            </a:r>
            <a:endParaRPr sz="1400" b="0" i="0" u="none" strike="noStrike" cap="none">
              <a:solidFill>
                <a:schemeClr val="lt1"/>
              </a:solidFill>
              <a:latin typeface="Arial"/>
              <a:ea typeface="Arial"/>
              <a:cs typeface="Arial"/>
              <a:sym typeface="Arial"/>
            </a:endParaRPr>
          </a:p>
        </p:txBody>
      </p:sp>
      <p:sp>
        <p:nvSpPr>
          <p:cNvPr id="292" name="Google Shape;292;p23"/>
          <p:cNvSpPr txBox="1">
            <a:spLocks noGrp="1"/>
          </p:cNvSpPr>
          <p:nvPr>
            <p:ph type="title" idx="4294967295"/>
          </p:nvPr>
        </p:nvSpPr>
        <p:spPr>
          <a:xfrm>
            <a:off x="5077580" y="3356803"/>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Malignant breast cancer </a:t>
            </a:r>
            <a:r>
              <a:rPr lang="en" sz="800">
                <a:solidFill>
                  <a:srgbClr val="193B6A"/>
                </a:solidFill>
                <a:latin typeface="Arial"/>
                <a:ea typeface="Arial"/>
                <a:cs typeface="Arial"/>
                <a:sym typeface="Arial"/>
              </a:rPr>
              <a:t>(Diagnosis)</a:t>
            </a:r>
            <a:endParaRPr sz="200">
              <a:solidFill>
                <a:srgbClr val="193B6A"/>
              </a:solidFill>
              <a:latin typeface="Arial"/>
              <a:ea typeface="Arial"/>
              <a:cs typeface="Arial"/>
              <a:sym typeface="Arial"/>
            </a:endParaRPr>
          </a:p>
        </p:txBody>
      </p:sp>
      <p:sp>
        <p:nvSpPr>
          <p:cNvPr id="293" name="Google Shape;293;p23"/>
          <p:cNvSpPr txBox="1">
            <a:spLocks noGrp="1"/>
          </p:cNvSpPr>
          <p:nvPr>
            <p:ph type="title" idx="4294967295"/>
          </p:nvPr>
        </p:nvSpPr>
        <p:spPr>
          <a:xfrm>
            <a:off x="5077588" y="3614413"/>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Malignant breast cancer </a:t>
            </a:r>
            <a:r>
              <a:rPr lang="en" sz="800">
                <a:solidFill>
                  <a:srgbClr val="193B6A"/>
                </a:solidFill>
                <a:latin typeface="Arial"/>
                <a:ea typeface="Arial"/>
                <a:cs typeface="Arial"/>
                <a:sym typeface="Arial"/>
              </a:rPr>
              <a:t>(Surgery)</a:t>
            </a:r>
            <a:endParaRPr sz="200">
              <a:solidFill>
                <a:srgbClr val="193B6A"/>
              </a:solidFill>
              <a:latin typeface="Arial"/>
              <a:ea typeface="Arial"/>
              <a:cs typeface="Arial"/>
              <a:sym typeface="Arial"/>
            </a:endParaRPr>
          </a:p>
        </p:txBody>
      </p:sp>
      <p:sp>
        <p:nvSpPr>
          <p:cNvPr id="294" name="Google Shape;294;p23"/>
          <p:cNvSpPr txBox="1">
            <a:spLocks noGrp="1"/>
          </p:cNvSpPr>
          <p:nvPr>
            <p:ph type="title" idx="4294967295"/>
          </p:nvPr>
        </p:nvSpPr>
        <p:spPr>
          <a:xfrm>
            <a:off x="5077580" y="3850816"/>
            <a:ext cx="1994700" cy="2472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chemeClr val="dk1"/>
              </a:buClr>
              <a:buSzPts val="1100"/>
              <a:buFont typeface="Arial"/>
              <a:buNone/>
            </a:pPr>
            <a:r>
              <a:rPr lang="en" sz="800" b="1">
                <a:solidFill>
                  <a:srgbClr val="193B6A"/>
                </a:solidFill>
                <a:latin typeface="Arial"/>
                <a:ea typeface="Arial"/>
                <a:cs typeface="Arial"/>
                <a:sym typeface="Arial"/>
              </a:rPr>
              <a:t>Malignant breast cancer </a:t>
            </a:r>
            <a:r>
              <a:rPr lang="en" sz="800">
                <a:solidFill>
                  <a:srgbClr val="193B6A"/>
                </a:solidFill>
                <a:latin typeface="Arial"/>
                <a:ea typeface="Arial"/>
                <a:cs typeface="Arial"/>
                <a:sym typeface="Arial"/>
              </a:rPr>
              <a:t>(Chemotherapy)</a:t>
            </a:r>
            <a:endParaRPr sz="200">
              <a:solidFill>
                <a:srgbClr val="193B6A"/>
              </a:solidFill>
              <a:latin typeface="Arial"/>
              <a:ea typeface="Arial"/>
              <a:cs typeface="Arial"/>
              <a:sym typeface="Arial"/>
            </a:endParaRPr>
          </a:p>
        </p:txBody>
      </p:sp>
      <p:sp>
        <p:nvSpPr>
          <p:cNvPr id="295" name="Google Shape;295;p23"/>
          <p:cNvSpPr txBox="1">
            <a:spLocks noGrp="1"/>
          </p:cNvSpPr>
          <p:nvPr>
            <p:ph type="title" idx="4294967295"/>
          </p:nvPr>
        </p:nvSpPr>
        <p:spPr>
          <a:xfrm>
            <a:off x="7092395" y="3365600"/>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$1,000</a:t>
            </a:r>
            <a:endParaRPr sz="200" dirty="0">
              <a:solidFill>
                <a:srgbClr val="193B6A"/>
              </a:solidFill>
              <a:latin typeface="Arial"/>
              <a:ea typeface="Arial"/>
              <a:cs typeface="Arial"/>
              <a:sym typeface="Arial"/>
            </a:endParaRPr>
          </a:p>
        </p:txBody>
      </p:sp>
      <p:sp>
        <p:nvSpPr>
          <p:cNvPr id="296" name="Google Shape;296;p23"/>
          <p:cNvSpPr txBox="1">
            <a:spLocks noGrp="1"/>
          </p:cNvSpPr>
          <p:nvPr>
            <p:ph type="title" idx="4294967295"/>
          </p:nvPr>
        </p:nvSpPr>
        <p:spPr>
          <a:xfrm>
            <a:off x="7092395" y="3610763"/>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$1,000</a:t>
            </a:r>
            <a:endParaRPr sz="200" dirty="0">
              <a:solidFill>
                <a:srgbClr val="193B6A"/>
              </a:solidFill>
              <a:latin typeface="Arial"/>
              <a:ea typeface="Arial"/>
              <a:cs typeface="Arial"/>
              <a:sym typeface="Arial"/>
            </a:endParaRPr>
          </a:p>
        </p:txBody>
      </p:sp>
      <p:sp>
        <p:nvSpPr>
          <p:cNvPr id="297" name="Google Shape;297;p23"/>
          <p:cNvSpPr txBox="1">
            <a:spLocks noGrp="1"/>
          </p:cNvSpPr>
          <p:nvPr>
            <p:ph type="title" idx="4294967295"/>
          </p:nvPr>
        </p:nvSpPr>
        <p:spPr>
          <a:xfrm>
            <a:off x="7092395" y="3839400"/>
            <a:ext cx="711600" cy="247200"/>
          </a:xfrm>
          <a:prstGeom prst="rect">
            <a:avLst/>
          </a:prstGeom>
          <a:noFill/>
          <a:ln>
            <a:noFill/>
          </a:ln>
        </p:spPr>
        <p:txBody>
          <a:bodyPr spcFirstLastPara="1" wrap="square" lIns="91425" tIns="91425" rIns="91425" bIns="91425" anchor="ctr" anchorCtr="0">
            <a:noAutofit/>
          </a:bodyPr>
          <a:lstStyle/>
          <a:p>
            <a:pPr marL="0" marR="0" lvl="0" indent="0" algn="r" rtl="0">
              <a:lnSpc>
                <a:spcPct val="100000"/>
              </a:lnSpc>
              <a:spcBef>
                <a:spcPts val="0"/>
              </a:spcBef>
              <a:spcAft>
                <a:spcPts val="0"/>
              </a:spcAft>
              <a:buSzPts val="2800"/>
              <a:buNone/>
            </a:pPr>
            <a:r>
              <a:rPr lang="en" sz="800" dirty="0">
                <a:solidFill>
                  <a:srgbClr val="193B6A"/>
                </a:solidFill>
                <a:latin typeface="Arial"/>
                <a:ea typeface="Arial"/>
                <a:cs typeface="Arial"/>
                <a:sym typeface="Arial"/>
              </a:rPr>
              <a:t>$</a:t>
            </a:r>
            <a:r>
              <a:rPr lang="en" sz="800" dirty="0">
                <a:solidFill>
                  <a:srgbClr val="193B6A"/>
                </a:solidFill>
              </a:rPr>
              <a:t>1,</a:t>
            </a:r>
            <a:r>
              <a:rPr lang="en" sz="800" dirty="0">
                <a:solidFill>
                  <a:srgbClr val="193B6A"/>
                </a:solidFill>
                <a:latin typeface="Arial"/>
                <a:ea typeface="Arial"/>
                <a:cs typeface="Arial"/>
                <a:sym typeface="Arial"/>
              </a:rPr>
              <a:t>000</a:t>
            </a:r>
            <a:endParaRPr sz="200" dirty="0">
              <a:solidFill>
                <a:srgbClr val="193B6A"/>
              </a:solidFill>
              <a:latin typeface="Arial"/>
              <a:ea typeface="Arial"/>
              <a:cs typeface="Arial"/>
              <a:sym typeface="Arial"/>
            </a:endParaRPr>
          </a:p>
        </p:txBody>
      </p:sp>
      <p:sp>
        <p:nvSpPr>
          <p:cNvPr id="298" name="Google Shape;298;p23"/>
          <p:cNvSpPr txBox="1"/>
          <p:nvPr/>
        </p:nvSpPr>
        <p:spPr>
          <a:xfrm>
            <a:off x="5077587" y="4093938"/>
            <a:ext cx="2148900" cy="3078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800"/>
              <a:buFont typeface="Arial"/>
              <a:buNone/>
            </a:pPr>
            <a:r>
              <a:rPr lang="en" sz="800" b="1" i="0" u="none" strike="noStrike" cap="none">
                <a:solidFill>
                  <a:srgbClr val="193B6A"/>
                </a:solidFill>
                <a:latin typeface="Arial"/>
                <a:ea typeface="Arial"/>
                <a:cs typeface="Arial"/>
                <a:sym typeface="Arial"/>
              </a:rPr>
              <a:t>Serena’s total RenSecureHealth benefits</a:t>
            </a:r>
            <a:endParaRPr sz="1400" b="0" i="0" u="none" strike="noStrike" cap="none">
              <a:solidFill>
                <a:srgbClr val="193B6A"/>
              </a:solidFill>
              <a:latin typeface="Arial"/>
              <a:ea typeface="Arial"/>
              <a:cs typeface="Arial"/>
              <a:sym typeface="Arial"/>
            </a:endParaRPr>
          </a:p>
        </p:txBody>
      </p:sp>
      <p:sp>
        <p:nvSpPr>
          <p:cNvPr id="299" name="Google Shape;299;p23"/>
          <p:cNvSpPr txBox="1"/>
          <p:nvPr/>
        </p:nvSpPr>
        <p:spPr>
          <a:xfrm>
            <a:off x="7092388" y="4074025"/>
            <a:ext cx="9474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1" i="0" u="none" strike="noStrike" cap="none" dirty="0">
                <a:solidFill>
                  <a:srgbClr val="193B6A"/>
                </a:solidFill>
                <a:latin typeface="Arial"/>
                <a:ea typeface="Arial"/>
                <a:cs typeface="Arial"/>
                <a:sym typeface="Arial"/>
              </a:rPr>
              <a:t>    $3,000</a:t>
            </a:r>
            <a:endParaRPr sz="600" b="1" i="0" u="none" strike="noStrike" cap="none" dirty="0">
              <a:solidFill>
                <a:srgbClr val="193B6A"/>
              </a:solidFill>
              <a:latin typeface="Arial"/>
              <a:ea typeface="Arial"/>
              <a:cs typeface="Arial"/>
              <a:sym typeface="Arial"/>
            </a:endParaRPr>
          </a:p>
        </p:txBody>
      </p:sp>
      <p:cxnSp>
        <p:nvCxnSpPr>
          <p:cNvPr id="300" name="Google Shape;300;p23"/>
          <p:cNvCxnSpPr/>
          <p:nvPr/>
        </p:nvCxnSpPr>
        <p:spPr>
          <a:xfrm rot="10800000" flipH="1">
            <a:off x="4923508" y="3610772"/>
            <a:ext cx="3026400" cy="6000"/>
          </a:xfrm>
          <a:prstGeom prst="straightConnector1">
            <a:avLst/>
          </a:prstGeom>
          <a:noFill/>
          <a:ln w="9525" cap="flat" cmpd="sng">
            <a:solidFill>
              <a:srgbClr val="888787"/>
            </a:solidFill>
            <a:prstDash val="solid"/>
            <a:round/>
            <a:headEnd type="none" w="sm" len="sm"/>
            <a:tailEnd type="none" w="sm" len="sm"/>
          </a:ln>
        </p:spPr>
      </p:cxnSp>
      <p:cxnSp>
        <p:nvCxnSpPr>
          <p:cNvPr id="301" name="Google Shape;301;p23"/>
          <p:cNvCxnSpPr/>
          <p:nvPr/>
        </p:nvCxnSpPr>
        <p:spPr>
          <a:xfrm rot="10800000" flipH="1">
            <a:off x="4923508" y="3842409"/>
            <a:ext cx="3026400" cy="6000"/>
          </a:xfrm>
          <a:prstGeom prst="straightConnector1">
            <a:avLst/>
          </a:prstGeom>
          <a:noFill/>
          <a:ln w="9525" cap="flat" cmpd="sng">
            <a:solidFill>
              <a:srgbClr val="888787"/>
            </a:solidFill>
            <a:prstDash val="solid"/>
            <a:round/>
            <a:headEnd type="none" w="sm" len="sm"/>
            <a:tailEnd type="none" w="sm" len="sm"/>
          </a:ln>
        </p:spPr>
      </p:cxnSp>
      <p:cxnSp>
        <p:nvCxnSpPr>
          <p:cNvPr id="302" name="Google Shape;302;p23"/>
          <p:cNvCxnSpPr/>
          <p:nvPr/>
        </p:nvCxnSpPr>
        <p:spPr>
          <a:xfrm rot="10800000" flipH="1">
            <a:off x="4923508" y="4114847"/>
            <a:ext cx="3026400" cy="6000"/>
          </a:xfrm>
          <a:prstGeom prst="straightConnector1">
            <a:avLst/>
          </a:prstGeom>
          <a:noFill/>
          <a:ln w="9525" cap="flat" cmpd="sng">
            <a:solidFill>
              <a:srgbClr val="888787"/>
            </a:solidFill>
            <a:prstDash val="solid"/>
            <a:round/>
            <a:headEnd type="none" w="sm" len="sm"/>
            <a:tailEnd type="none" w="sm" len="sm"/>
          </a:ln>
        </p:spPr>
      </p:cxnSp>
      <p:sp>
        <p:nvSpPr>
          <p:cNvPr id="303" name="Google Shape;303;p23"/>
          <p:cNvSpPr txBox="1">
            <a:spLocks noGrp="1"/>
          </p:cNvSpPr>
          <p:nvPr>
            <p:ph type="title" idx="4294967295"/>
          </p:nvPr>
        </p:nvSpPr>
        <p:spPr>
          <a:xfrm>
            <a:off x="5014650" y="501950"/>
            <a:ext cx="3689400" cy="549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SzPts val="2800"/>
              <a:buNone/>
            </a:pPr>
            <a:r>
              <a:rPr lang="en" sz="1400" b="1">
                <a:solidFill>
                  <a:srgbClr val="193B6A"/>
                </a:solidFill>
                <a:latin typeface="Arial"/>
                <a:ea typeface="Arial"/>
                <a:cs typeface="Arial"/>
                <a:sym typeface="Arial"/>
              </a:rPr>
              <a:t>Number of RenSecureHealth’s Payouts—</a:t>
            </a:r>
            <a:endParaRPr sz="1400" b="1">
              <a:solidFill>
                <a:srgbClr val="193B6A"/>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7"/>
        <p:cNvGrpSpPr/>
        <p:nvPr/>
      </p:nvGrpSpPr>
      <p:grpSpPr>
        <a:xfrm>
          <a:off x="0" y="0"/>
          <a:ext cx="0" cy="0"/>
          <a:chOff x="0" y="0"/>
          <a:chExt cx="0" cy="0"/>
        </a:xfrm>
      </p:grpSpPr>
      <p:sp>
        <p:nvSpPr>
          <p:cNvPr id="308" name="Google Shape;308;p24"/>
          <p:cNvSpPr txBox="1"/>
          <p:nvPr/>
        </p:nvSpPr>
        <p:spPr>
          <a:xfrm>
            <a:off x="192750" y="1347550"/>
            <a:ext cx="4966800" cy="2255700"/>
          </a:xfrm>
          <a:prstGeom prst="rect">
            <a:avLst/>
          </a:prstGeom>
          <a:solidFill>
            <a:srgbClr val="FFFFFF"/>
          </a:solidFill>
          <a:ln>
            <a:noFill/>
          </a:ln>
        </p:spPr>
        <p:txBody>
          <a:bodyPr spcFirstLastPara="1" wrap="square" lIns="91425" tIns="91425" rIns="91425" bIns="91425" anchor="t" anchorCtr="0">
            <a:noAutofit/>
          </a:bodyPr>
          <a:lstStyle/>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Claims by mobile app or web portal</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Claims can be submitted upon diagnosis</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Paperless submission quickly—only 2 questions</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Use photos of readily available claim evidence</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No need to wait weeks for an EOB or bill</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Payment to bank account, PayPal, or Venmo</a:t>
            </a:r>
            <a:endParaRPr sz="1300" b="0" i="0" u="none" strike="noStrike" cap="none">
              <a:solidFill>
                <a:srgbClr val="193B6A"/>
              </a:solidFill>
              <a:latin typeface="Arial"/>
              <a:ea typeface="Arial"/>
              <a:cs typeface="Arial"/>
              <a:sym typeface="Arial"/>
            </a:endParaRPr>
          </a:p>
          <a:p>
            <a:pPr marL="457200" marR="0" lvl="0" indent="-311150" algn="l" rtl="0">
              <a:lnSpc>
                <a:spcPct val="170000"/>
              </a:lnSpc>
              <a:spcBef>
                <a:spcPts val="0"/>
              </a:spcBef>
              <a:spcAft>
                <a:spcPts val="0"/>
              </a:spcAft>
              <a:buClr>
                <a:srgbClr val="193B6A"/>
              </a:buClr>
              <a:buSzPts val="1300"/>
              <a:buFont typeface="Raleway"/>
              <a:buChar char="●"/>
            </a:pPr>
            <a:r>
              <a:rPr lang="en" sz="1300" b="0" i="0" u="none" strike="noStrike" cap="none">
                <a:solidFill>
                  <a:srgbClr val="193B6A"/>
                </a:solidFill>
                <a:latin typeface="Arial"/>
                <a:ea typeface="Arial"/>
                <a:cs typeface="Arial"/>
                <a:sym typeface="Arial"/>
              </a:rPr>
              <a:t>Supported by dedicated Member Care Representative </a:t>
            </a:r>
            <a:endParaRPr sz="1300" b="0" i="0" u="none" strike="noStrike" cap="none">
              <a:solidFill>
                <a:srgbClr val="193B6A"/>
              </a:solidFill>
              <a:latin typeface="Arial"/>
              <a:ea typeface="Arial"/>
              <a:cs typeface="Arial"/>
              <a:sym typeface="Arial"/>
            </a:endParaRPr>
          </a:p>
          <a:p>
            <a:pPr marL="0" marR="0" lvl="0" indent="0" algn="l" rtl="0">
              <a:lnSpc>
                <a:spcPct val="150000"/>
              </a:lnSpc>
              <a:spcBef>
                <a:spcPts val="0"/>
              </a:spcBef>
              <a:spcAft>
                <a:spcPts val="500"/>
              </a:spcAft>
              <a:buClr>
                <a:srgbClr val="193B6A"/>
              </a:buClr>
              <a:buSzPts val="1300"/>
              <a:buFont typeface="Arial"/>
              <a:buNone/>
            </a:pPr>
            <a:endParaRPr sz="1300" b="0" i="0" u="none" strike="noStrike" cap="none">
              <a:solidFill>
                <a:srgbClr val="193B6A"/>
              </a:solidFill>
              <a:latin typeface="Arial"/>
              <a:ea typeface="Arial"/>
              <a:cs typeface="Arial"/>
              <a:sym typeface="Arial"/>
            </a:endParaRPr>
          </a:p>
        </p:txBody>
      </p:sp>
      <p:sp>
        <p:nvSpPr>
          <p:cNvPr id="309" name="Google Shape;309;p2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6</a:t>
            </a:fld>
            <a:endParaRPr/>
          </a:p>
        </p:txBody>
      </p:sp>
      <p:sp>
        <p:nvSpPr>
          <p:cNvPr id="310" name="Google Shape;310;p24"/>
          <p:cNvSpPr txBox="1">
            <a:spLocks noGrp="1"/>
          </p:cNvSpPr>
          <p:nvPr>
            <p:ph type="title"/>
          </p:nvPr>
        </p:nvSpPr>
        <p:spPr>
          <a:xfrm>
            <a:off x="268925" y="345850"/>
            <a:ext cx="4665600" cy="5493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en" sz="2400" b="1">
                <a:solidFill>
                  <a:srgbClr val="193B6A"/>
                </a:solidFill>
                <a:latin typeface="Arial"/>
                <a:ea typeface="Arial"/>
                <a:cs typeface="Arial"/>
                <a:sym typeface="Arial"/>
              </a:rPr>
              <a:t>Simpler insurance means an easy claims experience.</a:t>
            </a:r>
            <a:endParaRPr sz="2400" b="1">
              <a:solidFill>
                <a:srgbClr val="193B6A"/>
              </a:solidFill>
              <a:latin typeface="Arial"/>
              <a:ea typeface="Arial"/>
              <a:cs typeface="Arial"/>
              <a:sym typeface="Arial"/>
            </a:endParaRPr>
          </a:p>
          <a:p>
            <a:pPr marL="0" lvl="0" indent="0" algn="l" rtl="0">
              <a:lnSpc>
                <a:spcPct val="100000"/>
              </a:lnSpc>
              <a:spcBef>
                <a:spcPts val="0"/>
              </a:spcBef>
              <a:spcAft>
                <a:spcPts val="0"/>
              </a:spcAft>
              <a:buSzPts val="2800"/>
              <a:buNone/>
            </a:pPr>
            <a:endParaRPr sz="2400">
              <a:solidFill>
                <a:srgbClr val="214E41"/>
              </a:solidFill>
              <a:latin typeface="Raleway"/>
              <a:ea typeface="Raleway"/>
              <a:cs typeface="Raleway"/>
              <a:sym typeface="Raleway"/>
            </a:endParaRPr>
          </a:p>
        </p:txBody>
      </p:sp>
      <p:sp>
        <p:nvSpPr>
          <p:cNvPr id="311" name="Google Shape;311;p24"/>
          <p:cNvSpPr/>
          <p:nvPr/>
        </p:nvSpPr>
        <p:spPr>
          <a:xfrm>
            <a:off x="6077417" y="2174255"/>
            <a:ext cx="51000" cy="436800"/>
          </a:xfrm>
          <a:prstGeom prst="rect">
            <a:avLst/>
          </a:prstGeom>
          <a:solidFill>
            <a:srgbClr val="FFFFF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24"/>
          <p:cNvSpPr txBox="1"/>
          <p:nvPr/>
        </p:nvSpPr>
        <p:spPr>
          <a:xfrm>
            <a:off x="192750" y="3881600"/>
            <a:ext cx="4665600" cy="392400"/>
          </a:xfrm>
          <a:prstGeom prst="rect">
            <a:avLst/>
          </a:prstGeom>
          <a:noFill/>
          <a:ln>
            <a:noFill/>
          </a:ln>
        </p:spPr>
        <p:txBody>
          <a:bodyPr spcFirstLastPara="1" wrap="square" lIns="91425" tIns="91425" rIns="91425" bIns="91425" anchor="t" anchorCtr="0">
            <a:spAutoFit/>
          </a:bodyPr>
          <a:lstStyle/>
          <a:p>
            <a:pPr marL="0" marR="0" lvl="0" indent="0" algn="l" rtl="0">
              <a:lnSpc>
                <a:spcPct val="115000"/>
              </a:lnSpc>
              <a:spcBef>
                <a:spcPts val="0"/>
              </a:spcBef>
              <a:spcAft>
                <a:spcPts val="1000"/>
              </a:spcAft>
              <a:buClr>
                <a:srgbClr val="193B6A"/>
              </a:buClr>
              <a:buSzPts val="1350"/>
              <a:buFont typeface="Arial"/>
              <a:buNone/>
            </a:pPr>
            <a:r>
              <a:rPr lang="en" sz="1350" b="1" i="0" u="none" strike="noStrike" cap="none">
                <a:solidFill>
                  <a:srgbClr val="193B6A"/>
                </a:solidFill>
                <a:latin typeface="Arial"/>
                <a:ea typeface="Arial"/>
                <a:cs typeface="Arial"/>
                <a:sym typeface="Arial"/>
              </a:rPr>
              <a:t>Benefit payment is usually within 72 hours of a claim.</a:t>
            </a:r>
            <a:endParaRPr sz="1350" b="1" i="0" u="none" strike="noStrike" cap="none">
              <a:solidFill>
                <a:srgbClr val="193B6A"/>
              </a:solidFill>
              <a:latin typeface="Arial"/>
              <a:ea typeface="Arial"/>
              <a:cs typeface="Arial"/>
              <a:sym typeface="Arial"/>
            </a:endParaRPr>
          </a:p>
        </p:txBody>
      </p:sp>
      <p:grpSp>
        <p:nvGrpSpPr>
          <p:cNvPr id="313" name="Google Shape;313;p24"/>
          <p:cNvGrpSpPr/>
          <p:nvPr/>
        </p:nvGrpSpPr>
        <p:grpSpPr>
          <a:xfrm>
            <a:off x="5465550" y="0"/>
            <a:ext cx="3678300" cy="4771049"/>
            <a:chOff x="5465550" y="0"/>
            <a:chExt cx="3678300" cy="4771049"/>
          </a:xfrm>
        </p:grpSpPr>
        <p:sp>
          <p:nvSpPr>
            <p:cNvPr id="314" name="Google Shape;314;p24"/>
            <p:cNvSpPr/>
            <p:nvPr/>
          </p:nvSpPr>
          <p:spPr>
            <a:xfrm>
              <a:off x="5465550" y="0"/>
              <a:ext cx="3678300" cy="4724700"/>
            </a:xfrm>
            <a:prstGeom prst="rect">
              <a:avLst/>
            </a:prstGeom>
            <a:solidFill>
              <a:srgbClr val="F5F5F5"/>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p:txBody>
        </p:sp>
        <p:pic>
          <p:nvPicPr>
            <p:cNvPr id="315" name="Google Shape;315;p24"/>
            <p:cNvPicPr preferRelativeResize="0"/>
            <p:nvPr/>
          </p:nvPicPr>
          <p:blipFill rotWithShape="1">
            <a:blip r:embed="rId3">
              <a:alphaModFix/>
            </a:blip>
            <a:srcRect/>
            <a:stretch/>
          </p:blipFill>
          <p:spPr>
            <a:xfrm>
              <a:off x="6014409" y="372450"/>
              <a:ext cx="2755591" cy="4398599"/>
            </a:xfrm>
            <a:prstGeom prst="rect">
              <a:avLst/>
            </a:prstGeom>
            <a:noFill/>
            <a:ln>
              <a:noFill/>
            </a:ln>
          </p:spPr>
        </p:pic>
      </p:grpSp>
      <p:sp>
        <p:nvSpPr>
          <p:cNvPr id="316" name="Google Shape;316;p24"/>
          <p:cNvSpPr/>
          <p:nvPr/>
        </p:nvSpPr>
        <p:spPr>
          <a:xfrm rot="10800000" flipH="1">
            <a:off x="-150" y="4693715"/>
            <a:ext cx="9144000" cy="436800"/>
          </a:xfrm>
          <a:prstGeom prst="rect">
            <a:avLst/>
          </a:prstGeom>
          <a:solidFill>
            <a:srgbClr val="193B6A"/>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317" name="Google Shape;317;p24" descr="A yellow text on a black background&#10;&#10;AI-generated content may be incorrect."/>
          <p:cNvPicPr preferRelativeResize="0"/>
          <p:nvPr/>
        </p:nvPicPr>
        <p:blipFill rotWithShape="1">
          <a:blip r:embed="rId4">
            <a:alphaModFix/>
          </a:blip>
          <a:srcRect/>
          <a:stretch/>
        </p:blipFill>
        <p:spPr>
          <a:xfrm>
            <a:off x="6433814" y="2499653"/>
            <a:ext cx="1909609" cy="367906"/>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2940</TotalTime>
  <Words>790</Words>
  <Application>Microsoft Office PowerPoint</Application>
  <PresentationFormat>On-screen Show (16:9)</PresentationFormat>
  <Paragraphs>165</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Raleway</vt:lpstr>
      <vt:lpstr>Simple Light</vt:lpstr>
      <vt:lpstr>PowerPoint Presentation</vt:lpstr>
      <vt:lpstr>PowerPoint Presentation</vt:lpstr>
      <vt:lpstr>PowerPoint Presentation</vt:lpstr>
      <vt:lpstr>PowerPoint Presentation</vt:lpstr>
      <vt:lpstr>Concussion (Moderate)</vt:lpstr>
      <vt:lpstr>Simpler insurance means an easy claims experience.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Ted Makuch</dc:creator>
  <cp:lastModifiedBy>Alison Cravens</cp:lastModifiedBy>
  <cp:revision>4</cp:revision>
  <dcterms:modified xsi:type="dcterms:W3CDTF">2026-06-22T13:53:06Z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b9a1e1e-e67a-441a-8acb-107782e7238e_Enabled">
    <vt:lpwstr>true</vt:lpwstr>
  </property>
  <property fmtid="{D5CDD505-2E9C-101B-9397-08002B2CF9AE}" pid="3" name="MSIP_Label_8b9a1e1e-e67a-441a-8acb-107782e7238e_SetDate">
    <vt:lpwstr>2026-01-08T22:41:19Z</vt:lpwstr>
  </property>
  <property fmtid="{D5CDD505-2E9C-101B-9397-08002B2CF9AE}" pid="4" name="MSIP_Label_8b9a1e1e-e67a-441a-8acb-107782e7238e_Method">
    <vt:lpwstr>Standard</vt:lpwstr>
  </property>
  <property fmtid="{D5CDD505-2E9C-101B-9397-08002B2CF9AE}" pid="5" name="MSIP_Label_8b9a1e1e-e67a-441a-8acb-107782e7238e_Name">
    <vt:lpwstr>Strict</vt:lpwstr>
  </property>
  <property fmtid="{D5CDD505-2E9C-101B-9397-08002B2CF9AE}" pid="6" name="MSIP_Label_8b9a1e1e-e67a-441a-8acb-107782e7238e_SiteId">
    <vt:lpwstr>0092ff14-2fb2-424d-9532-35fa5c10c50b</vt:lpwstr>
  </property>
  <property fmtid="{D5CDD505-2E9C-101B-9397-08002B2CF9AE}" pid="7" name="MSIP_Label_8b9a1e1e-e67a-441a-8acb-107782e7238e_ActionId">
    <vt:lpwstr>7996af28-c9f1-43b0-887c-54785d3d88e2</vt:lpwstr>
  </property>
  <property fmtid="{D5CDD505-2E9C-101B-9397-08002B2CF9AE}" pid="8" name="MSIP_Label_8b9a1e1e-e67a-441a-8acb-107782e7238e_ContentBits">
    <vt:lpwstr>3</vt:lpwstr>
  </property>
  <property fmtid="{D5CDD505-2E9C-101B-9397-08002B2CF9AE}" pid="9" name="MSIP_Label_8b9a1e1e-e67a-441a-8acb-107782e7238e_Tag">
    <vt:lpwstr>10, 1, 2, 1</vt:lpwstr>
  </property>
  <property fmtid="{D5CDD505-2E9C-101B-9397-08002B2CF9AE}" pid="10" name="ClassificationContentMarkingFooterLocations">
    <vt:lpwstr>Simple Light:5</vt:lpwstr>
  </property>
  <property fmtid="{D5CDD505-2E9C-101B-9397-08002B2CF9AE}" pid="11" name="ClassificationContentMarkingFooterText">
    <vt:lpwstr>Sensitivity: STRICTLY CONFIDENTIAL</vt:lpwstr>
  </property>
  <property fmtid="{D5CDD505-2E9C-101B-9397-08002B2CF9AE}" pid="12" name="ClassificationContentMarkingHeaderLocations">
    <vt:lpwstr>Simple Light:4</vt:lpwstr>
  </property>
  <property fmtid="{D5CDD505-2E9C-101B-9397-08002B2CF9AE}" pid="13" name="ClassificationContentMarkingHeaderText">
    <vt:lpwstr>Sensitivity: STRICTLY CONFIDENTIAL</vt:lpwstr>
  </property>
</Properties>
</file>